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7" r:id="rId5"/>
    <p:sldId id="258" r:id="rId6"/>
    <p:sldId id="284" r:id="rId7"/>
    <p:sldId id="261" r:id="rId8"/>
    <p:sldId id="265" r:id="rId9"/>
    <p:sldId id="263" r:id="rId10"/>
    <p:sldId id="266" r:id="rId11"/>
    <p:sldId id="267" r:id="rId12"/>
    <p:sldId id="269" r:id="rId13"/>
    <p:sldId id="285" r:id="rId14"/>
    <p:sldId id="271" r:id="rId15"/>
    <p:sldId id="272" r:id="rId16"/>
    <p:sldId id="273" r:id="rId17"/>
    <p:sldId id="274" r:id="rId18"/>
    <p:sldId id="275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04" autoAdjust="0"/>
    <p:restoredTop sz="9466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427984" y="4653135"/>
            <a:ext cx="4716017" cy="1944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Седьмое октября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        Классная работа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18040" cy="25782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ПРИЧАСТНЫЙ ОБОРОТ. </a:t>
            </a:r>
            <a:br>
              <a:rPr lang="ru-RU" dirty="0" smtClean="0"/>
            </a:br>
            <a:r>
              <a:rPr lang="ru-RU" dirty="0" smtClean="0"/>
              <a:t>ЗНАКИ ПРЕПИНАНИЯ ПРИ ПРИЧАСТНОМ ОБОРОТЕ.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4005064"/>
            <a:ext cx="367240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endParaRPr lang="ru-RU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Туристы,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утомленные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 молча.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видал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играющих на площадке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заросший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живописен.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Мерцающие в небе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отражались на поверхности реки 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предложение</a:t>
            </a:r>
            <a:endParaRPr lang="ru-RU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Причастный оборот – это…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Причастный оборот в предложении может стоять…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причастный оборот стоит после определяемого слова, то…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причастный оборот стоит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определяемого слова, то…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19" y="475232"/>
            <a:ext cx="8498561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Причастный оборот =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Причастный оборот,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выделенный запятыми =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обособленное определение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Среди предложений </a:t>
            </a:r>
            <a:r>
              <a:rPr lang="ru-RU" dirty="0" smtClean="0">
                <a:solidFill>
                  <a:srgbClr val="FF0000"/>
                </a:solidFill>
              </a:rPr>
              <a:t>1-4 </a:t>
            </a:r>
            <a:r>
              <a:rPr lang="ru-RU" dirty="0">
                <a:solidFill>
                  <a:srgbClr val="FF0000"/>
                </a:solidFill>
              </a:rPr>
              <a:t>найдите предложение с обособленным определением. Напишите его номер.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 голове моей родился замысел, как традиционный поход превратить в увлекательное приключение.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у меня была оригинальной формы малахитовая шкатулка, подаренная когда-то отцом.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шкатулке хранились значки, которые я лениво коллекционировал в детстве.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Шкатулку я решил использовать в качестве клада.</a:t>
            </a:r>
          </a:p>
        </p:txBody>
      </p:sp>
    </p:spTree>
    <p:extLst>
      <p:ext uri="{BB962C8B-B14F-4D97-AF65-F5344CB8AC3E}">
        <p14:creationId xmlns:p14="http://schemas.microsoft.com/office/powerpoint/2010/main" val="14059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Готовимся к ОГЭ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проверим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Среди предложений </a:t>
            </a:r>
            <a:r>
              <a:rPr lang="ru-RU" dirty="0" smtClean="0">
                <a:solidFill>
                  <a:srgbClr val="FF0000"/>
                </a:solidFill>
              </a:rPr>
              <a:t>1-4 </a:t>
            </a:r>
            <a:r>
              <a:rPr lang="ru-RU" dirty="0">
                <a:solidFill>
                  <a:srgbClr val="FF0000"/>
                </a:solidFill>
              </a:rPr>
              <a:t>найдите предложение с обособленным определением. Напишите его номер.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 голове моей родился замысел, как традиционный поход превратить в увлекательное приключение.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у меня была оригинальной формы малахитовая шкатулка,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подаренная когда-то отцом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шкатулке хранились значки, которые я лениво коллекционировал в детстве.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Шкатулку я решил использовать в качестве клада.</a:t>
            </a:r>
          </a:p>
        </p:txBody>
      </p:sp>
    </p:spTree>
    <p:extLst>
      <p:ext uri="{BB962C8B-B14F-4D97-AF65-F5344CB8AC3E}">
        <p14:creationId xmlns:p14="http://schemas.microsoft.com/office/powerpoint/2010/main" val="40275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предложений 1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5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предложение с обособленным определением. Напишите его номер.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)Королёв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безмерно гордился подвигом Гагарина и радовался его успеху куда больше, чем собственному.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его друзей и соратников, удивлённый ликованием Королёва, спросил как-то раз: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Сергей Павлович, неужели ты считаешь, что другие космонавты справились бы с заданием хуже, чем это сделал Гагарин?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Ничуть! — горячо откликнулся Королёв. </a:t>
            </a:r>
            <a:r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Быть может, наступит время, когда каждый из них превзойдёт Гагарина.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Готовимся к ОГЭ</a:t>
            </a:r>
            <a:br>
              <a:rPr lang="ru-RU" dirty="0" smtClean="0"/>
            </a:br>
            <a:r>
              <a:rPr lang="ru-RU" sz="4000" dirty="0" smtClean="0"/>
              <a:t>проверим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предложений 32 – 36 найдите предложение с обособленным определением. Напишите его номер.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(32)Королёв безмерно гордился подвигом Гагарина и радовался его успеху куда больше, чем собственному.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(33) Один из его друзей и соратников, удивлённый ликованием Королёва, спросил как-то раз: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(34) - Сергей Павлович, неужели ты считаешь, что другие космонавты справились бы с заданием хуже, чем это сделал Гагарин? (35) - Ничуть! — горячо откликнулся Королёв. (36) - Быть может, наступит время, когда каждый из них превзойдёт Гагарина.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Работа по группам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Осложнить предложение обособленным определением, выраженным причастным оборотом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507288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тропинка бежала к ручью. </a:t>
            </a: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шуршали под ногами.</a:t>
            </a:r>
          </a:p>
        </p:txBody>
      </p:sp>
    </p:spTree>
    <p:extLst>
      <p:ext uri="{BB962C8B-B14F-4D97-AF65-F5344CB8AC3E}">
        <p14:creationId xmlns:p14="http://schemas.microsoft.com/office/powerpoint/2010/main" val="29693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итогов. Рефлексия.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Сегодняшняя работа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ru-RU" b="1" dirty="0">
                <a:solidFill>
                  <a:srgbClr val="7030A0"/>
                </a:solidFill>
              </a:rPr>
              <a:t>Какие открытия были совершены?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b="1" dirty="0">
                <a:solidFill>
                  <a:srgbClr val="0070C0"/>
                </a:solidFill>
              </a:rPr>
              <a:t>Определим, какие цели урока уже реализованы.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ОСМЫСЛИТЬ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УСВОИТЬ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ЗАКРЕПИТЬ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924944"/>
            <a:ext cx="4176464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  «!»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сочинение-миниатюра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«Художница-осень»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причастных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оборотов,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14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поставил «?»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подберите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причастные обороты к слову </a:t>
            </a:r>
            <a:r>
              <a:rPr lang="ru-RU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составьте с ними  5 предложений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14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Тот, кто поставил «-»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задание «Укрась слово»: подберите причастные обороты к слову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91680" y="274639"/>
            <a:ext cx="6912768" cy="373042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 </a:t>
            </a:r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b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работу!</a:t>
            </a:r>
            <a:endParaRPr lang="ru-RU" sz="7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149081"/>
            <a:ext cx="29523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ДЕВИЗ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УСПЕХ В РАБОТЕ – ЭТО ГОСТЬ, НЕ ЛЮБЯЩИЙ ПОСЕЩАТЬ ЛЕНИВЫХ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Словарно-орфографическая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Исчезнуть в </a:t>
            </a:r>
            <a:r>
              <a:rPr lang="ru-RU" b="1" dirty="0" err="1"/>
              <a:t>потемневш</a:t>
            </a:r>
            <a:r>
              <a:rPr lang="ru-RU" b="1" dirty="0"/>
              <a:t>…м небе; ветер,</a:t>
            </a:r>
          </a:p>
          <a:p>
            <a:pPr marL="0" indent="0">
              <a:buNone/>
            </a:pPr>
            <a:r>
              <a:rPr lang="ru-RU" b="1" dirty="0" err="1"/>
              <a:t>ярос</a:t>
            </a:r>
            <a:r>
              <a:rPr lang="ru-RU" b="1" dirty="0"/>
              <a:t>…но </a:t>
            </a:r>
            <a:r>
              <a:rPr lang="ru-RU" b="1" dirty="0" err="1"/>
              <a:t>треплющ</a:t>
            </a:r>
            <a:r>
              <a:rPr lang="ru-RU" b="1" dirty="0"/>
              <a:t>...й палатку; в</a:t>
            </a:r>
          </a:p>
          <a:p>
            <a:pPr marL="0" indent="0">
              <a:buNone/>
            </a:pPr>
            <a:r>
              <a:rPr lang="ru-RU" b="1" dirty="0" err="1"/>
              <a:t>растущ</a:t>
            </a:r>
            <a:r>
              <a:rPr lang="ru-RU" b="1" dirty="0"/>
              <a:t>..м по дороге кустарнике; под</a:t>
            </a:r>
          </a:p>
          <a:p>
            <a:pPr marL="0" indent="0">
              <a:buNone/>
            </a:pPr>
            <a:r>
              <a:rPr lang="ru-RU" b="1" dirty="0" err="1"/>
              <a:t>намокш</a:t>
            </a:r>
            <a:r>
              <a:rPr lang="ru-RU" b="1" dirty="0"/>
              <a:t>...ми дерев…</a:t>
            </a:r>
            <a:r>
              <a:rPr lang="ru-RU" b="1" dirty="0" err="1"/>
              <a:t>ями</a:t>
            </a:r>
            <a:r>
              <a:rPr lang="ru-RU" b="1" dirty="0"/>
              <a:t>; с…</a:t>
            </a:r>
            <a:r>
              <a:rPr lang="ru-RU" b="1" dirty="0" err="1"/>
              <a:t>лдат</a:t>
            </a:r>
            <a:r>
              <a:rPr lang="ru-RU" b="1" dirty="0"/>
              <a:t>,</a:t>
            </a:r>
          </a:p>
          <a:p>
            <a:pPr marL="0" indent="0">
              <a:buNone/>
            </a:pPr>
            <a:r>
              <a:rPr lang="ru-RU" b="1" dirty="0" err="1"/>
              <a:t>рассказывающ</a:t>
            </a:r>
            <a:r>
              <a:rPr lang="ru-RU" b="1" dirty="0"/>
              <a:t>…й о сражении;</a:t>
            </a:r>
          </a:p>
          <a:p>
            <a:pPr marL="0" indent="0">
              <a:buNone/>
            </a:pPr>
            <a:r>
              <a:rPr lang="ru-RU" b="1" dirty="0"/>
              <a:t>прощаемся с </a:t>
            </a:r>
            <a:r>
              <a:rPr lang="ru-RU" b="1" dirty="0" err="1"/>
              <a:t>угасающ</a:t>
            </a:r>
            <a:r>
              <a:rPr lang="ru-RU" b="1" dirty="0"/>
              <a:t>...м летним днем;</a:t>
            </a:r>
          </a:p>
          <a:p>
            <a:pPr marL="0" indent="0">
              <a:buNone/>
            </a:pPr>
            <a:r>
              <a:rPr lang="ru-RU" b="1" dirty="0"/>
              <a:t>под </a:t>
            </a:r>
            <a:r>
              <a:rPr lang="ru-RU" b="1" dirty="0" err="1"/>
              <a:t>раскрывш</a:t>
            </a:r>
            <a:r>
              <a:rPr lang="ru-RU" b="1" dirty="0"/>
              <a:t>…</a:t>
            </a:r>
            <a:r>
              <a:rPr lang="ru-RU" b="1" dirty="0" err="1"/>
              <a:t>мся</a:t>
            </a:r>
            <a:r>
              <a:rPr lang="ru-RU" b="1" dirty="0"/>
              <a:t> параш…том;</a:t>
            </a:r>
          </a:p>
          <a:p>
            <a:pPr marL="0" indent="0">
              <a:buNone/>
            </a:pPr>
            <a:r>
              <a:rPr lang="ru-RU" b="1" dirty="0"/>
              <a:t>постепенно </a:t>
            </a:r>
            <a:r>
              <a:rPr lang="ru-RU" b="1" dirty="0" err="1"/>
              <a:t>затухающ</a:t>
            </a:r>
            <a:r>
              <a:rPr lang="ru-RU" b="1" dirty="0"/>
              <a:t>… пламя</a:t>
            </a:r>
          </a:p>
        </p:txBody>
      </p:sp>
    </p:spTree>
    <p:extLst>
      <p:ext uri="{BB962C8B-B14F-4D97-AF65-F5344CB8AC3E}">
        <p14:creationId xmlns:p14="http://schemas.microsoft.com/office/powerpoint/2010/main" val="3148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Проверим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Словарно-орфографическая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Исчезнуть в </a:t>
            </a:r>
            <a:r>
              <a:rPr lang="ru-RU" b="1" dirty="0" smtClean="0"/>
              <a:t>потемневш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м </a:t>
            </a:r>
            <a:r>
              <a:rPr lang="ru-RU" b="1" dirty="0"/>
              <a:t>небе; ветер,</a:t>
            </a:r>
          </a:p>
          <a:p>
            <a:pPr marL="0" indent="0">
              <a:buNone/>
            </a:pPr>
            <a:r>
              <a:rPr lang="ru-RU" b="1" dirty="0" smtClean="0"/>
              <a:t>ярос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/>
              <a:t>но треплющ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й </a:t>
            </a:r>
            <a:r>
              <a:rPr lang="ru-RU" b="1" dirty="0"/>
              <a:t>палатку; в</a:t>
            </a:r>
          </a:p>
          <a:p>
            <a:pPr marL="0" indent="0">
              <a:buNone/>
            </a:pPr>
            <a:r>
              <a:rPr lang="ru-RU" b="1" dirty="0" smtClean="0"/>
              <a:t>растущ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м </a:t>
            </a:r>
            <a:r>
              <a:rPr lang="ru-RU" b="1" dirty="0"/>
              <a:t>по дороге кустарнике; под</a:t>
            </a:r>
          </a:p>
          <a:p>
            <a:pPr marL="0" indent="0">
              <a:buNone/>
            </a:pPr>
            <a:r>
              <a:rPr lang="ru-RU" b="1" dirty="0" smtClean="0"/>
              <a:t>намокш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ми дерев</a:t>
            </a:r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b="1" dirty="0" smtClean="0"/>
              <a:t>ями</a:t>
            </a:r>
            <a:r>
              <a:rPr lang="ru-RU" b="1" dirty="0"/>
              <a:t>; </a:t>
            </a:r>
            <a:r>
              <a:rPr lang="ru-RU" b="1" dirty="0" smtClean="0"/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лдат</a:t>
            </a:r>
            <a:r>
              <a:rPr lang="ru-RU" b="1" dirty="0"/>
              <a:t>,</a:t>
            </a:r>
          </a:p>
          <a:p>
            <a:pPr marL="0" indent="0">
              <a:buNone/>
            </a:pPr>
            <a:r>
              <a:rPr lang="ru-RU" b="1" dirty="0" smtClean="0"/>
              <a:t>рассказывающ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й </a:t>
            </a:r>
            <a:r>
              <a:rPr lang="ru-RU" b="1" dirty="0"/>
              <a:t>о сражении;</a:t>
            </a:r>
          </a:p>
          <a:p>
            <a:pPr marL="0" indent="0">
              <a:buNone/>
            </a:pPr>
            <a:r>
              <a:rPr lang="ru-RU" b="1" dirty="0"/>
              <a:t>прощаемся с </a:t>
            </a:r>
            <a:r>
              <a:rPr lang="ru-RU" b="1" dirty="0" smtClean="0"/>
              <a:t>угасающ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м </a:t>
            </a:r>
            <a:r>
              <a:rPr lang="ru-RU" b="1" dirty="0"/>
              <a:t>летним днем;</a:t>
            </a:r>
          </a:p>
          <a:p>
            <a:pPr marL="0" indent="0">
              <a:buNone/>
            </a:pPr>
            <a:r>
              <a:rPr lang="ru-RU" b="1" dirty="0"/>
              <a:t>под </a:t>
            </a:r>
            <a:r>
              <a:rPr lang="ru-RU" b="1" dirty="0" smtClean="0"/>
              <a:t>раскрывш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мся параш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b="1" dirty="0" smtClean="0"/>
              <a:t>том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постепенно </a:t>
            </a:r>
            <a:r>
              <a:rPr lang="ru-RU" b="1" dirty="0" smtClean="0"/>
              <a:t>затухающ</a:t>
            </a:r>
            <a:r>
              <a:rPr lang="ru-RU" b="1" dirty="0" smtClean="0">
                <a:solidFill>
                  <a:srgbClr val="FF0000"/>
                </a:solidFill>
              </a:rPr>
              <a:t>ее</a:t>
            </a:r>
            <a:r>
              <a:rPr lang="ru-RU" b="1" dirty="0" smtClean="0"/>
              <a:t> </a:t>
            </a:r>
            <a:r>
              <a:rPr lang="ru-RU" b="1" dirty="0"/>
              <a:t>пламя</a:t>
            </a:r>
          </a:p>
        </p:txBody>
      </p:sp>
    </p:spTree>
    <p:extLst>
      <p:ext uri="{BB962C8B-B14F-4D97-AF65-F5344CB8AC3E}">
        <p14:creationId xmlns:p14="http://schemas.microsoft.com/office/powerpoint/2010/main" val="16715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Проблема:</a:t>
            </a:r>
            <a:br>
              <a:rPr lang="ru-RU" sz="2000" dirty="0" smtClean="0"/>
            </a:br>
            <a:r>
              <a:rPr lang="ru-RU" sz="2000" dirty="0" smtClean="0"/>
              <a:t>Может ли причастие быть главным словом?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74441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Вспомним, что такое   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 главное слово:       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слово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         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определяемое слово,      </a:t>
            </a:r>
            <a:endParaRPr lang="ru-RU" sz="3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 задается             </a:t>
            </a:r>
            <a:endParaRPr lang="ru-RU" sz="3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вопрос;                                 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зависимое слово 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      </a:t>
            </a:r>
            <a:endParaRPr lang="ru-RU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к которому          </a:t>
            </a:r>
            <a:endParaRPr lang="ru-RU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задается вопрос              </a:t>
            </a:r>
            <a:endParaRPr lang="ru-RU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3995936" y="1417638"/>
            <a:ext cx="4896544" cy="5179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словосочетания, где причастие является главным словом.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ыделите </a:t>
            </a:r>
            <a:r>
              <a:rPr lang="ru-RU" sz="3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слово, к зависимому слову задайте вопрос .</a:t>
            </a:r>
          </a:p>
          <a:p>
            <a:pPr marL="0" indent="0">
              <a:buNone/>
            </a:pPr>
            <a:r>
              <a:rPr lang="ru-RU" sz="3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ветящиеся окна,  </a:t>
            </a: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служащие Родине,</a:t>
            </a:r>
          </a:p>
          <a:p>
            <a:pPr marL="0" indent="0">
              <a:buNone/>
            </a:pPr>
            <a:r>
              <a:rPr lang="ru-RU" sz="3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астаявшие льдины, </a:t>
            </a: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обрадованными ребятами, </a:t>
            </a: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разбросанные ребенком, </a:t>
            </a: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прочитавшего книгу, </a:t>
            </a: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обнаруженного противника, </a:t>
            </a: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расчищенная школьниками, </a:t>
            </a:r>
          </a:p>
          <a:p>
            <a:pPr marL="0" indent="0">
              <a:buNone/>
            </a:pP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написанных словах</a:t>
            </a:r>
          </a:p>
          <a:p>
            <a:pPr marL="0" indent="0">
              <a:buNone/>
            </a:pP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Причастие с зависимыми словами называется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причастным оборотом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является одним членом предложения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определением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предложения, найдите в них  причастный оборот, поставьте знаки препинания, укажите графически причастные обороты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Туристы утомленные  путем шли молча.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видал детей играющих на площадке.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 заросший камышом был живописен.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Мерцающие в небе звезды отражались на поверхности реки 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495</TotalTime>
  <Words>812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           ПРИЧАСТНЫЙ ОБОРОТ.  ЗНАКИ ПРЕПИНАНИЯ ПРИ ПРИЧАСТНОМ ОБОРОТЕ.</vt:lpstr>
      <vt:lpstr>ОПОРНЫЕ СЛОВА</vt:lpstr>
      <vt:lpstr>ДЕВИЗ</vt:lpstr>
      <vt:lpstr>Словарно-орфографическая работа</vt:lpstr>
      <vt:lpstr>Проверим Словарно-орфографическая работа</vt:lpstr>
      <vt:lpstr>Проблема: Может ли причастие быть главным словом?</vt:lpstr>
      <vt:lpstr>ОПРЕДЕЛЕНИЕ</vt:lpstr>
      <vt:lpstr>Презентация PowerPoint</vt:lpstr>
      <vt:lpstr>Запишите предложения, найдите в них  причастный оборот, поставьте знаки препинания, укажите графически причастные обороты</vt:lpstr>
      <vt:lpstr>Проверяем</vt:lpstr>
      <vt:lpstr>Продолжите предложение</vt:lpstr>
      <vt:lpstr>Презентация PowerPoint</vt:lpstr>
      <vt:lpstr>Причастный оборот = ОПРЕДЕЛЕНИЕ</vt:lpstr>
      <vt:lpstr>Готовимся к ОГЭ</vt:lpstr>
      <vt:lpstr>Готовимся к ОГЭ проверим</vt:lpstr>
      <vt:lpstr>Готовимся к ОГЭ</vt:lpstr>
      <vt:lpstr>Готовимся к ОГЭ проверим</vt:lpstr>
      <vt:lpstr>Работа по группам Осложнить предложение обособленным определением, выраженным причастным оборотом</vt:lpstr>
      <vt:lpstr>Подведение итогов. Рефлексия.</vt:lpstr>
      <vt:lpstr>Презентация PowerPoint</vt:lpstr>
      <vt:lpstr>Домашнее задание</vt:lpstr>
      <vt:lpstr>  Спасибо за     работу!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Причастный оборот.  Знаки препинания при причастном обороте.</dc:title>
  <dc:creator>in</dc:creator>
  <cp:keywords/>
  <cp:lastModifiedBy>Золотой ключик</cp:lastModifiedBy>
  <cp:revision>37</cp:revision>
  <dcterms:created xsi:type="dcterms:W3CDTF">2019-10-30T20:55:46Z</dcterms:created>
  <dcterms:modified xsi:type="dcterms:W3CDTF">2022-10-31T15:35:12Z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