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9" r:id="rId4"/>
    <p:sldId id="257" r:id="rId5"/>
    <p:sldId id="258" r:id="rId6"/>
    <p:sldId id="284" r:id="rId7"/>
    <p:sldId id="261" r:id="rId8"/>
    <p:sldId id="265" r:id="rId9"/>
    <p:sldId id="263" r:id="rId10"/>
    <p:sldId id="266" r:id="rId11"/>
    <p:sldId id="267" r:id="rId12"/>
    <p:sldId id="269" r:id="rId13"/>
    <p:sldId id="285" r:id="rId14"/>
    <p:sldId id="271" r:id="rId15"/>
    <p:sldId id="272" r:id="rId16"/>
    <p:sldId id="273" r:id="rId17"/>
    <p:sldId id="274" r:id="rId18"/>
    <p:sldId id="275" r:id="rId19"/>
    <p:sldId id="279" r:id="rId20"/>
    <p:sldId id="280" r:id="rId21"/>
    <p:sldId id="281" r:id="rId22"/>
    <p:sldId id="282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104" autoAdjust="0"/>
    <p:restoredTop sz="94660"/>
  </p:normalViewPr>
  <p:slideViewPr>
    <p:cSldViewPr>
      <p:cViewPr varScale="1">
        <p:scale>
          <a:sx n="115" d="100"/>
          <a:sy n="115" d="100"/>
        </p:scale>
        <p:origin x="111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9E3B1-425E-4AAB-8E84-84AF7BCDAEA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4427984" y="4653135"/>
            <a:ext cx="4716017" cy="19442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                          </a:t>
            </a:r>
            <a:r>
              <a:rPr lang="ru-RU" sz="2400" dirty="0" smtClean="0">
                <a:solidFill>
                  <a:srgbClr val="002060"/>
                </a:solidFill>
              </a:rPr>
              <a:t>Седьмое октября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                     Классная работа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274638"/>
            <a:ext cx="7618040" cy="257829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</a:t>
            </a:r>
            <a:br>
              <a:rPr lang="ru-RU" dirty="0" smtClean="0"/>
            </a:br>
            <a:r>
              <a:rPr lang="ru-RU" dirty="0" smtClean="0"/>
              <a:t>ПРИЧАСТНЫЙ ОБОРОТ. </a:t>
            </a:r>
            <a:br>
              <a:rPr lang="ru-RU" dirty="0" smtClean="0"/>
            </a:br>
            <a:r>
              <a:rPr lang="ru-RU" dirty="0" smtClean="0"/>
              <a:t>ЗНАКИ ПРЕПИНАНИЯ ПРИ ПРИЧАСТНОМ ОБОРОТЕ.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1" y="4005064"/>
            <a:ext cx="3672408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Проверяем</a:t>
            </a:r>
            <a:endParaRPr lang="ru-RU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Туристы,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утомленные 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путем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шли молча.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видал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играющих на площадке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Пруд,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заросший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камышом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живописен.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Мерцающие в небе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звезды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отражались на поверхности реки 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 предложение</a:t>
            </a:r>
            <a:endParaRPr lang="ru-RU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Причастный оборот – это…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Причастный оборот в предложении может стоять…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причастный оборот стоит после определяемого слова, то…</a:t>
            </a:r>
          </a:p>
          <a:p>
            <a:pPr marL="514350" indent="-514350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причастный оборот стоит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определяемого слова, то…</a:t>
            </a:r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50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719" y="475232"/>
            <a:ext cx="8498561" cy="59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6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Причастный оборот =</a:t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Причастный оборот,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выделенный запятыми =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обособленное определение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31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Готовимся к ОГЭ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Среди предложений </a:t>
            </a:r>
            <a:r>
              <a:rPr lang="ru-RU" dirty="0" smtClean="0">
                <a:solidFill>
                  <a:srgbClr val="FF0000"/>
                </a:solidFill>
              </a:rPr>
              <a:t>1-4 </a:t>
            </a:r>
            <a:r>
              <a:rPr lang="ru-RU" dirty="0">
                <a:solidFill>
                  <a:srgbClr val="FF0000"/>
                </a:solidFill>
              </a:rPr>
              <a:t>найдите предложение с обособленным определением. Напишите его номер.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Тут в голове моей родился замысел, как традиционный поход превратить в увлекательное приключение.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у меня была оригинальной формы малахитовая шкатулка, подаренная когда-то отцом.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этой шкатулке хранились значки, которые я лениво коллекционировал в детстве.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Шкатулку я решил использовать в качестве клада.</a:t>
            </a:r>
          </a:p>
        </p:txBody>
      </p:sp>
    </p:spTree>
    <p:extLst>
      <p:ext uri="{BB962C8B-B14F-4D97-AF65-F5344CB8AC3E}">
        <p14:creationId xmlns:p14="http://schemas.microsoft.com/office/powerpoint/2010/main" val="140598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Готовимся к ОГЭ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dirty="0" smtClean="0"/>
              <a:t>проверим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Среди предложений </a:t>
            </a:r>
            <a:r>
              <a:rPr lang="ru-RU" dirty="0" smtClean="0">
                <a:solidFill>
                  <a:srgbClr val="FF0000"/>
                </a:solidFill>
              </a:rPr>
              <a:t>1-4 </a:t>
            </a:r>
            <a:r>
              <a:rPr lang="ru-RU" dirty="0">
                <a:solidFill>
                  <a:srgbClr val="FF0000"/>
                </a:solidFill>
              </a:rPr>
              <a:t>найдите предложение с обособленным определением. Напишите его номер.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Тут в голове моей родился замысел, как традиционный поход превратить в увлекательное приключение.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у меня была оригинальной формы малахитовая шкатулка,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подаренная когда-то отцом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этой шкатулке хранились значки, которые я лениво коллекционировал в детстве.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Шкатулку я решил использовать в качестве клада.</a:t>
            </a:r>
          </a:p>
        </p:txBody>
      </p:sp>
    </p:spTree>
    <p:extLst>
      <p:ext uri="{BB962C8B-B14F-4D97-AF65-F5344CB8AC3E}">
        <p14:creationId xmlns:p14="http://schemas.microsoft.com/office/powerpoint/2010/main" val="402756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Готовимся к ОГЭ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предложений 1</a:t>
            </a:r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5</a:t>
            </a:r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найдите предложение с обособленным определением. Напишите его номер.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)Королёв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безмерно гордился подвигом Гагарина и радовался его успеху куда больше, чем собственному.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Один из его друзей и соратников, удивлённый ликованием Королёва, спросил как-то раз: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Сергей Павлович, неужели ты считаешь, что другие космонавты справились бы с заданием хуже, чем это сделал Гагарин?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Ничуть! — горячо откликнулся Королёв. </a:t>
            </a:r>
            <a:r>
              <a:rPr lang="ru-RU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Быть может, наступит время, когда каждый из них превзойдёт Гагарина.</a:t>
            </a: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21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Готовимся к ОГЭ</a:t>
            </a:r>
            <a:br>
              <a:rPr lang="ru-RU" dirty="0" smtClean="0"/>
            </a:br>
            <a:r>
              <a:rPr lang="ru-RU" sz="4000" dirty="0" smtClean="0"/>
              <a:t>проверим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предложений 32 – 36 найдите предложение с обособленным определением. Напишите его номер.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(32)Королёв безмерно гордился подвигом Гагарина и радовался его успеху куда больше, чем собственному. 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(33) Один из его друзей и соратников, удивлённый ликованием Королёва, спросил как-то раз: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(34) - Сергей Павлович, неужели ты считаешь, что другие космонавты справились бы с заданием хуже, чем это сделал Гагарин? (35) - Ничуть! — горячо откликнулся Королёв. (36) - Быть может, наступит время, когда каждый из них превзойдёт Гагарина.</a:t>
            </a: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67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Работа по группам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Осложнить предложение обособленным определением, выраженным причастным оборотом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507288" cy="3489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Широкая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тропинка бежала к ручью. </a:t>
            </a:r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группа</a:t>
            </a:r>
            <a:endParaRPr lang="ru-RU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Листья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шуршали под ногами.</a:t>
            </a:r>
          </a:p>
        </p:txBody>
      </p:sp>
    </p:spTree>
    <p:extLst>
      <p:ext uri="{BB962C8B-B14F-4D97-AF65-F5344CB8AC3E}">
        <p14:creationId xmlns:p14="http://schemas.microsoft.com/office/powerpoint/2010/main" val="29693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итогов. Рефлексия.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Сегодняшняя работа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завершается!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– </a:t>
            </a:r>
            <a:r>
              <a:rPr lang="ru-RU" b="1" dirty="0">
                <a:solidFill>
                  <a:srgbClr val="7030A0"/>
                </a:solidFill>
              </a:rPr>
              <a:t>Какие открытия были совершены?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– </a:t>
            </a:r>
            <a:r>
              <a:rPr lang="ru-RU" b="1" dirty="0">
                <a:solidFill>
                  <a:srgbClr val="0070C0"/>
                </a:solidFill>
              </a:rPr>
              <a:t>Определим, какие цели урока уже реализованы.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14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ОПОРНЫЕ СЛОВА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 smtClean="0">
                <a:solidFill>
                  <a:srgbClr val="7030A0"/>
                </a:solidFill>
              </a:rPr>
              <a:t>ОСМЫСЛИТЬ</a:t>
            </a:r>
          </a:p>
          <a:p>
            <a:pPr marL="0" indent="0">
              <a:buNone/>
            </a:pPr>
            <a:endParaRPr lang="ru-RU" sz="4800" b="1" dirty="0"/>
          </a:p>
          <a:p>
            <a:pPr marL="0" indent="0">
              <a:buNone/>
            </a:pPr>
            <a:r>
              <a:rPr lang="ru-RU" sz="4800" b="1" dirty="0" smtClean="0">
                <a:solidFill>
                  <a:srgbClr val="002060"/>
                </a:solidFill>
              </a:rPr>
              <a:t>УСВОИТЬ</a:t>
            </a:r>
          </a:p>
          <a:p>
            <a:pPr marL="0" indent="0">
              <a:buNone/>
            </a:pPr>
            <a:endParaRPr lang="ru-RU" sz="4800" b="1" dirty="0"/>
          </a:p>
          <a:p>
            <a:pPr marL="0" indent="0">
              <a:buNone/>
            </a:pPr>
            <a:r>
              <a:rPr lang="ru-RU" sz="4800" b="1" dirty="0" smtClean="0">
                <a:solidFill>
                  <a:srgbClr val="0070C0"/>
                </a:solidFill>
              </a:rPr>
              <a:t>ЗАКРЕПИТЬ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2924944"/>
            <a:ext cx="4176464" cy="29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76672"/>
            <a:ext cx="820891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9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Тот, кто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поставил  «!»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сочинение-миниатюра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«Художница-осень»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причастных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оборотов, </a:t>
            </a:r>
            <a:r>
              <a:rPr lang="ru-RU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 14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Тот, кто поставил «?»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подберите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причастные обороты к слову </a:t>
            </a:r>
            <a:r>
              <a:rPr lang="ru-RU" sz="4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листья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составьте с ними  5 предложений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 14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Тот, кто поставил «-»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задание «Укрась слово»: подберите причастные обороты к слову </a:t>
            </a:r>
            <a:r>
              <a:rPr lang="ru-RU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листья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79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691680" y="274639"/>
            <a:ext cx="6912768" cy="3730426"/>
          </a:xfrm>
        </p:spPr>
        <p:txBody>
          <a:bodyPr>
            <a:normAutofit/>
          </a:bodyPr>
          <a:lstStyle/>
          <a:p>
            <a:r>
              <a:rPr lang="ru-RU" sz="7200" dirty="0" smtClean="0"/>
              <a:t>  </a:t>
            </a:r>
            <a:r>
              <a:rPr lang="ru-RU" sz="7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</a:t>
            </a:r>
            <a:br>
              <a:rPr lang="ru-RU" sz="7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работу!</a:t>
            </a:r>
            <a:endParaRPr lang="ru-RU" sz="72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4149081"/>
            <a:ext cx="295232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1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ДЕВИЗ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УСПЕХ В РАБОТЕ – ЭТО ГОСТЬ, НЕ ЛЮБЯЩИЙ ПОСЕЩАТЬ ЛЕНИВЫХ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3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Словарно-орфографическая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Исчезнуть в </a:t>
            </a:r>
            <a:r>
              <a:rPr lang="ru-RU" b="1" dirty="0" err="1"/>
              <a:t>потемневш</a:t>
            </a:r>
            <a:r>
              <a:rPr lang="ru-RU" b="1" dirty="0"/>
              <a:t>…м небе; ветер,</a:t>
            </a:r>
          </a:p>
          <a:p>
            <a:pPr marL="0" indent="0">
              <a:buNone/>
            </a:pPr>
            <a:r>
              <a:rPr lang="ru-RU" b="1" dirty="0" err="1"/>
              <a:t>ярос</a:t>
            </a:r>
            <a:r>
              <a:rPr lang="ru-RU" b="1" dirty="0"/>
              <a:t>…но </a:t>
            </a:r>
            <a:r>
              <a:rPr lang="ru-RU" b="1" dirty="0" err="1"/>
              <a:t>треплющ</a:t>
            </a:r>
            <a:r>
              <a:rPr lang="ru-RU" b="1" dirty="0"/>
              <a:t>...й палатку; в</a:t>
            </a:r>
          </a:p>
          <a:p>
            <a:pPr marL="0" indent="0">
              <a:buNone/>
            </a:pPr>
            <a:r>
              <a:rPr lang="ru-RU" b="1" dirty="0" err="1"/>
              <a:t>растущ</a:t>
            </a:r>
            <a:r>
              <a:rPr lang="ru-RU" b="1" dirty="0"/>
              <a:t>..м по дороге кустарнике; под</a:t>
            </a:r>
          </a:p>
          <a:p>
            <a:pPr marL="0" indent="0">
              <a:buNone/>
            </a:pPr>
            <a:r>
              <a:rPr lang="ru-RU" b="1" dirty="0" err="1"/>
              <a:t>намокш</a:t>
            </a:r>
            <a:r>
              <a:rPr lang="ru-RU" b="1" dirty="0"/>
              <a:t>...ми дерев…</a:t>
            </a:r>
            <a:r>
              <a:rPr lang="ru-RU" b="1" dirty="0" err="1"/>
              <a:t>ями</a:t>
            </a:r>
            <a:r>
              <a:rPr lang="ru-RU" b="1" dirty="0"/>
              <a:t>; с…</a:t>
            </a:r>
            <a:r>
              <a:rPr lang="ru-RU" b="1" dirty="0" err="1"/>
              <a:t>лдат</a:t>
            </a:r>
            <a:r>
              <a:rPr lang="ru-RU" b="1" dirty="0"/>
              <a:t>,</a:t>
            </a:r>
          </a:p>
          <a:p>
            <a:pPr marL="0" indent="0">
              <a:buNone/>
            </a:pPr>
            <a:r>
              <a:rPr lang="ru-RU" b="1" dirty="0" err="1"/>
              <a:t>рассказывающ</a:t>
            </a:r>
            <a:r>
              <a:rPr lang="ru-RU" b="1" dirty="0"/>
              <a:t>…й о сражении;</a:t>
            </a:r>
          </a:p>
          <a:p>
            <a:pPr marL="0" indent="0">
              <a:buNone/>
            </a:pPr>
            <a:r>
              <a:rPr lang="ru-RU" b="1" dirty="0"/>
              <a:t>прощаемся с </a:t>
            </a:r>
            <a:r>
              <a:rPr lang="ru-RU" b="1" dirty="0" err="1"/>
              <a:t>угасающ</a:t>
            </a:r>
            <a:r>
              <a:rPr lang="ru-RU" b="1" dirty="0"/>
              <a:t>...м летним днем;</a:t>
            </a:r>
          </a:p>
          <a:p>
            <a:pPr marL="0" indent="0">
              <a:buNone/>
            </a:pPr>
            <a:r>
              <a:rPr lang="ru-RU" b="1" dirty="0"/>
              <a:t>под </a:t>
            </a:r>
            <a:r>
              <a:rPr lang="ru-RU" b="1" dirty="0" err="1"/>
              <a:t>раскрывш</a:t>
            </a:r>
            <a:r>
              <a:rPr lang="ru-RU" b="1" dirty="0"/>
              <a:t>…</a:t>
            </a:r>
            <a:r>
              <a:rPr lang="ru-RU" b="1" dirty="0" err="1"/>
              <a:t>мся</a:t>
            </a:r>
            <a:r>
              <a:rPr lang="ru-RU" b="1" dirty="0"/>
              <a:t> параш…том;</a:t>
            </a:r>
          </a:p>
          <a:p>
            <a:pPr marL="0" indent="0">
              <a:buNone/>
            </a:pPr>
            <a:r>
              <a:rPr lang="ru-RU" b="1" dirty="0"/>
              <a:t>постепенно </a:t>
            </a:r>
            <a:r>
              <a:rPr lang="ru-RU" b="1" dirty="0" err="1"/>
              <a:t>затухающ</a:t>
            </a:r>
            <a:r>
              <a:rPr lang="ru-RU" b="1" dirty="0"/>
              <a:t>… пламя</a:t>
            </a:r>
          </a:p>
        </p:txBody>
      </p:sp>
    </p:spTree>
    <p:extLst>
      <p:ext uri="{BB962C8B-B14F-4D97-AF65-F5344CB8AC3E}">
        <p14:creationId xmlns:p14="http://schemas.microsoft.com/office/powerpoint/2010/main" val="31484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0070C0"/>
                </a:solidFill>
              </a:rPr>
              <a:t>Проверим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Словарно-орфографическая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Исчезнуть в </a:t>
            </a:r>
            <a:r>
              <a:rPr lang="ru-RU" b="1" dirty="0" smtClean="0"/>
              <a:t>потемневш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м </a:t>
            </a:r>
            <a:r>
              <a:rPr lang="ru-RU" b="1" dirty="0"/>
              <a:t>небе; ветер,</a:t>
            </a:r>
          </a:p>
          <a:p>
            <a:pPr marL="0" indent="0">
              <a:buNone/>
            </a:pPr>
            <a:r>
              <a:rPr lang="ru-RU" b="1" dirty="0" smtClean="0"/>
              <a:t>ярос</a:t>
            </a:r>
            <a:r>
              <a:rPr lang="ru-RU" b="1" dirty="0" smtClean="0">
                <a:solidFill>
                  <a:srgbClr val="FF0000"/>
                </a:solidFill>
              </a:rPr>
              <a:t>т</a:t>
            </a:r>
            <a:r>
              <a:rPr lang="ru-RU" b="1" dirty="0" smtClean="0"/>
              <a:t>но треплющ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й </a:t>
            </a:r>
            <a:r>
              <a:rPr lang="ru-RU" b="1" dirty="0"/>
              <a:t>палатку; в</a:t>
            </a:r>
          </a:p>
          <a:p>
            <a:pPr marL="0" indent="0">
              <a:buNone/>
            </a:pPr>
            <a:r>
              <a:rPr lang="ru-RU" b="1" dirty="0" smtClean="0"/>
              <a:t>растущ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м </a:t>
            </a:r>
            <a:r>
              <a:rPr lang="ru-RU" b="1" dirty="0"/>
              <a:t>по дороге кустарнике; под</a:t>
            </a:r>
          </a:p>
          <a:p>
            <a:pPr marL="0" indent="0">
              <a:buNone/>
            </a:pPr>
            <a:r>
              <a:rPr lang="ru-RU" b="1" dirty="0" smtClean="0"/>
              <a:t>намокш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ми дерев</a:t>
            </a:r>
            <a:r>
              <a:rPr lang="ru-RU" b="1" dirty="0" smtClean="0">
                <a:solidFill>
                  <a:srgbClr val="FF0000"/>
                </a:solidFill>
              </a:rPr>
              <a:t>ь</a:t>
            </a:r>
            <a:r>
              <a:rPr lang="ru-RU" b="1" dirty="0" smtClean="0"/>
              <a:t>ями</a:t>
            </a:r>
            <a:r>
              <a:rPr lang="ru-RU" b="1" dirty="0"/>
              <a:t>; </a:t>
            </a:r>
            <a:r>
              <a:rPr lang="ru-RU" b="1" dirty="0" smtClean="0"/>
              <a:t>с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b="1" dirty="0" smtClean="0"/>
              <a:t>лдат</a:t>
            </a:r>
            <a:r>
              <a:rPr lang="ru-RU" b="1" dirty="0"/>
              <a:t>,</a:t>
            </a:r>
          </a:p>
          <a:p>
            <a:pPr marL="0" indent="0">
              <a:buNone/>
            </a:pPr>
            <a:r>
              <a:rPr lang="ru-RU" b="1" dirty="0" smtClean="0"/>
              <a:t>рассказывающ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й </a:t>
            </a:r>
            <a:r>
              <a:rPr lang="ru-RU" b="1" dirty="0"/>
              <a:t>о сражении;</a:t>
            </a:r>
          </a:p>
          <a:p>
            <a:pPr marL="0" indent="0">
              <a:buNone/>
            </a:pPr>
            <a:r>
              <a:rPr lang="ru-RU" b="1" dirty="0"/>
              <a:t>прощаемся с </a:t>
            </a:r>
            <a:r>
              <a:rPr lang="ru-RU" b="1" dirty="0" smtClean="0"/>
              <a:t>угасающ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м </a:t>
            </a:r>
            <a:r>
              <a:rPr lang="ru-RU" b="1" dirty="0"/>
              <a:t>летним днем;</a:t>
            </a:r>
          </a:p>
          <a:p>
            <a:pPr marL="0" indent="0">
              <a:buNone/>
            </a:pPr>
            <a:r>
              <a:rPr lang="ru-RU" b="1" dirty="0"/>
              <a:t>под </a:t>
            </a:r>
            <a:r>
              <a:rPr lang="ru-RU" b="1" dirty="0" smtClean="0"/>
              <a:t>раскрывш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мся параш</a:t>
            </a:r>
            <a:r>
              <a:rPr lang="ru-RU" b="1" dirty="0" smtClean="0">
                <a:solidFill>
                  <a:srgbClr val="FF0000"/>
                </a:solidFill>
              </a:rPr>
              <a:t>ю</a:t>
            </a:r>
            <a:r>
              <a:rPr lang="ru-RU" b="1" dirty="0" smtClean="0"/>
              <a:t>том</a:t>
            </a:r>
            <a:r>
              <a:rPr lang="ru-RU" b="1" dirty="0"/>
              <a:t>;</a:t>
            </a:r>
          </a:p>
          <a:p>
            <a:pPr marL="0" indent="0">
              <a:buNone/>
            </a:pPr>
            <a:r>
              <a:rPr lang="ru-RU" b="1" dirty="0"/>
              <a:t>постепенно </a:t>
            </a:r>
            <a:r>
              <a:rPr lang="ru-RU" b="1" dirty="0" smtClean="0"/>
              <a:t>затухающ</a:t>
            </a:r>
            <a:r>
              <a:rPr lang="ru-RU" b="1" dirty="0" smtClean="0">
                <a:solidFill>
                  <a:srgbClr val="FF0000"/>
                </a:solidFill>
              </a:rPr>
              <a:t>ее</a:t>
            </a:r>
            <a:r>
              <a:rPr lang="ru-RU" b="1" dirty="0" smtClean="0"/>
              <a:t> </a:t>
            </a:r>
            <a:r>
              <a:rPr lang="ru-RU" b="1" dirty="0"/>
              <a:t>пламя</a:t>
            </a:r>
          </a:p>
        </p:txBody>
      </p:sp>
    </p:spTree>
    <p:extLst>
      <p:ext uri="{BB962C8B-B14F-4D97-AF65-F5344CB8AC3E}">
        <p14:creationId xmlns:p14="http://schemas.microsoft.com/office/powerpoint/2010/main" val="167157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Проблема:</a:t>
            </a:r>
            <a:br>
              <a:rPr lang="ru-RU" sz="2000" dirty="0" smtClean="0"/>
            </a:br>
            <a:r>
              <a:rPr lang="ru-RU" sz="2000" dirty="0" smtClean="0"/>
              <a:t>Может ли причастие быть главным словом?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3744416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Вспомним, что такое   </a:t>
            </a:r>
            <a:endParaRPr lang="ru-RU" sz="2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     главное слово:       </a:t>
            </a:r>
            <a:endParaRPr lang="ru-RU" sz="2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слово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                   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определяемое слово,      </a:t>
            </a:r>
            <a:endParaRPr lang="ru-RU" sz="30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него задается             </a:t>
            </a:r>
            <a:endParaRPr lang="ru-RU" sz="30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вопрос;                                  </a:t>
            </a:r>
            <a:r>
              <a:rPr lang="ru-RU" sz="3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2400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зависимое слово </a:t>
            </a: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               </a:t>
            </a:r>
            <a:endParaRPr lang="ru-RU" sz="3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слово, к которому          </a:t>
            </a:r>
            <a:endParaRPr lang="ru-RU" sz="3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задается вопрос              </a:t>
            </a:r>
            <a:endParaRPr lang="ru-RU" sz="3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                                                    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3995936" y="1417638"/>
            <a:ext cx="4896544" cy="51797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Выпишите словосочетания, где причастие является главным словом. </a:t>
            </a:r>
            <a:r>
              <a:rPr lang="ru-RU" sz="3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ыделите </a:t>
            </a:r>
            <a:r>
              <a:rPr lang="ru-RU" sz="39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r>
              <a:rPr lang="ru-RU" sz="3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слово, к зависимому слову задайте вопрос .</a:t>
            </a:r>
          </a:p>
          <a:p>
            <a:pPr marL="0" indent="0">
              <a:buNone/>
            </a:pPr>
            <a:r>
              <a:rPr lang="ru-RU" sz="33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3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ветящиеся окна,  </a:t>
            </a:r>
          </a:p>
          <a:p>
            <a:pPr marL="0" indent="0">
              <a:buNone/>
            </a:pPr>
            <a:r>
              <a:rPr lang="ru-RU" sz="33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служащие Родине,</a:t>
            </a:r>
          </a:p>
          <a:p>
            <a:pPr marL="0" indent="0">
              <a:buNone/>
            </a:pPr>
            <a:r>
              <a:rPr lang="ru-RU" sz="33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3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астаявшие льдины, </a:t>
            </a:r>
          </a:p>
          <a:p>
            <a:pPr marL="0" indent="0">
              <a:buNone/>
            </a:pPr>
            <a:r>
              <a:rPr lang="ru-RU" sz="33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обрадованными ребятами, </a:t>
            </a:r>
          </a:p>
          <a:p>
            <a:pPr marL="0" indent="0">
              <a:buNone/>
            </a:pPr>
            <a:r>
              <a:rPr lang="ru-RU" sz="33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разбросанные ребенком, </a:t>
            </a:r>
          </a:p>
          <a:p>
            <a:pPr marL="0" indent="0">
              <a:buNone/>
            </a:pPr>
            <a:r>
              <a:rPr lang="ru-RU" sz="33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прочитавшего книгу, </a:t>
            </a:r>
          </a:p>
          <a:p>
            <a:pPr marL="0" indent="0">
              <a:buNone/>
            </a:pPr>
            <a:r>
              <a:rPr lang="ru-RU" sz="33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обнаруженного противника, </a:t>
            </a:r>
          </a:p>
          <a:p>
            <a:pPr marL="0" indent="0">
              <a:buNone/>
            </a:pPr>
            <a:r>
              <a:rPr lang="ru-RU" sz="33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расчищенная школьниками, </a:t>
            </a:r>
          </a:p>
          <a:p>
            <a:pPr marL="0" indent="0">
              <a:buNone/>
            </a:pPr>
            <a:r>
              <a:rPr lang="ru-RU" sz="33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написанных словах</a:t>
            </a:r>
          </a:p>
          <a:p>
            <a:pPr marL="0" indent="0">
              <a:buNone/>
            </a:pPr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15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endParaRPr lang="ru-RU" sz="3200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 с зависимыми словами называется 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причастным оборотом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является одним членом предложения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определением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79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32656"/>
            <a:ext cx="8568952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1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предложения, найдите в них  причастный оборот, поставьте знаки препинания, укажите графически причастные обороты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Туристы утомленные  путем шли молча.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видал детей играющих на площадке.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Пруд заросший камышом был живописен.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Мерцающие в небе звезды отражались на поверхности реки 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61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782E29-4C82-4481-A2A7-41C874A56A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в голубых тонах</Template>
  <TotalTime>495</TotalTime>
  <Words>812</Words>
  <Application>Microsoft Office PowerPoint</Application>
  <PresentationFormat>Экран (4:3)</PresentationFormat>
  <Paragraphs>105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           ПРИЧАСТНЫЙ ОБОРОТ.  ЗНАКИ ПРЕПИНАНИЯ ПРИ ПРИЧАСТНОМ ОБОРОТЕ.</vt:lpstr>
      <vt:lpstr>ОПОРНЫЕ СЛОВА</vt:lpstr>
      <vt:lpstr>ДЕВИЗ</vt:lpstr>
      <vt:lpstr>Словарно-орфографическая работа</vt:lpstr>
      <vt:lpstr>Проверим Словарно-орфографическая работа</vt:lpstr>
      <vt:lpstr>Проблема: Может ли причастие быть главным словом?</vt:lpstr>
      <vt:lpstr>ОПРЕДЕЛЕНИЕ</vt:lpstr>
      <vt:lpstr>Презентация PowerPoint</vt:lpstr>
      <vt:lpstr>Запишите предложения, найдите в них  причастный оборот, поставьте знаки препинания, укажите графически причастные обороты</vt:lpstr>
      <vt:lpstr>Проверяем</vt:lpstr>
      <vt:lpstr>Продолжите предложение</vt:lpstr>
      <vt:lpstr>Презентация PowerPoint</vt:lpstr>
      <vt:lpstr>Причастный оборот = ОПРЕДЕЛЕНИЕ</vt:lpstr>
      <vt:lpstr>Готовимся к ОГЭ</vt:lpstr>
      <vt:lpstr>Готовимся к ОГЭ проверим</vt:lpstr>
      <vt:lpstr>Готовимся к ОГЭ</vt:lpstr>
      <vt:lpstr>Готовимся к ОГЭ проверим</vt:lpstr>
      <vt:lpstr>Работа по группам Осложнить предложение обособленным определением, выраженным причастным оборотом</vt:lpstr>
      <vt:lpstr>Подведение итогов. Рефлексия.</vt:lpstr>
      <vt:lpstr>Презентация PowerPoint</vt:lpstr>
      <vt:lpstr>Домашнее задание</vt:lpstr>
      <vt:lpstr>  Спасибо за     работу!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Причастный оборот.  Знаки препинания при причастном обороте.</dc:title>
  <dc:creator>in</dc:creator>
  <cp:keywords/>
  <cp:lastModifiedBy>Золотой ключик</cp:lastModifiedBy>
  <cp:revision>37</cp:revision>
  <dcterms:created xsi:type="dcterms:W3CDTF">2019-10-30T20:55:46Z</dcterms:created>
  <dcterms:modified xsi:type="dcterms:W3CDTF">2022-10-31T15:35:12Z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TC018860939991</vt:lpwstr>
  </property>
</Properties>
</file>