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9" r:id="rId4"/>
    <p:sldId id="260" r:id="rId5"/>
    <p:sldId id="262" r:id="rId6"/>
    <p:sldId id="266" r:id="rId7"/>
    <p:sldId id="267" r:id="rId8"/>
    <p:sldId id="284" r:id="rId9"/>
    <p:sldId id="268" r:id="rId10"/>
    <p:sldId id="270" r:id="rId11"/>
    <p:sldId id="271" r:id="rId12"/>
    <p:sldId id="276" r:id="rId13"/>
    <p:sldId id="286" r:id="rId14"/>
    <p:sldId id="272" r:id="rId15"/>
    <p:sldId id="280" r:id="rId16"/>
    <p:sldId id="281" r:id="rId17"/>
    <p:sldId id="279" r:id="rId18"/>
    <p:sldId id="278" r:id="rId19"/>
    <p:sldId id="282" r:id="rId20"/>
    <p:sldId id="285" r:id="rId21"/>
    <p:sldId id="283" r:id="rId22"/>
    <p:sldId id="275"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6CA2-4EFE-92E1-0D5220A68C4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CA2-4EFE-92E1-0D5220A68C4F}"/>
              </c:ext>
            </c:extLst>
          </c:dPt>
          <c:cat>
            <c:strRef>
              <c:f>Лист1!$A$2:$A$3</c:f>
              <c:strCache>
                <c:ptCount val="2"/>
                <c:pt idx="0">
                  <c:v>Кв. 1</c:v>
                </c:pt>
                <c:pt idx="1">
                  <c:v>Кв. 2</c:v>
                </c:pt>
              </c:strCache>
            </c:strRef>
          </c:cat>
          <c:val>
            <c:numRef>
              <c:f>Лист1!$B$2:$B$3</c:f>
              <c:numCache>
                <c:formatCode>General</c:formatCode>
                <c:ptCount val="2"/>
                <c:pt idx="0">
                  <c:v>738</c:v>
                </c:pt>
                <c:pt idx="1">
                  <c:v>120</c:v>
                </c:pt>
              </c:numCache>
            </c:numRef>
          </c:val>
          <c:extLst>
            <c:ext xmlns:c16="http://schemas.microsoft.com/office/drawing/2014/chart" uri="{C3380CC4-5D6E-409C-BE32-E72D297353CC}">
              <c16:uniqueId val="{00000004-6CA2-4EFE-92E1-0D5220A68C4F}"/>
            </c:ext>
          </c:extLst>
        </c:ser>
        <c:dLbls>
          <c:showLegendKey val="0"/>
          <c:showVal val="0"/>
          <c:showCatName val="0"/>
          <c:showSerName val="0"/>
          <c:showPercent val="0"/>
          <c:showBubbleSize val="0"/>
          <c:showLeaderLines val="1"/>
        </c:dLbls>
        <c:firstSliceAng val="114"/>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85ADA9-91CE-4D57-985B-AFE5AE430CD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FD263CF-CDE8-406A-9C7F-B984B4E47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FE18FA6E-D15E-4F11-B261-2F106A90CD9C}"/>
              </a:ext>
            </a:extLst>
          </p:cNvPr>
          <p:cNvSpPr>
            <a:spLocks noGrp="1"/>
          </p:cNvSpPr>
          <p:nvPr>
            <p:ph type="dt" sz="half" idx="10"/>
          </p:nvPr>
        </p:nvSpPr>
        <p:spPr/>
        <p:txBody>
          <a:bodyPr/>
          <a:lstStyle/>
          <a:p>
            <a:fld id="{D02AF916-90FB-448C-9674-CE11A36516C2}" type="datetimeFigureOut">
              <a:rPr lang="ru-RU" smtClean="0"/>
              <a:t>21.07.2021</a:t>
            </a:fld>
            <a:endParaRPr lang="ru-RU"/>
          </a:p>
        </p:txBody>
      </p:sp>
      <p:sp>
        <p:nvSpPr>
          <p:cNvPr id="5" name="Нижний колонтитул 4">
            <a:extLst>
              <a:ext uri="{FF2B5EF4-FFF2-40B4-BE49-F238E27FC236}">
                <a16:creationId xmlns:a16="http://schemas.microsoft.com/office/drawing/2014/main" id="{6A3F3548-AE59-4862-89D7-361B11B49DB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68C12ED-77D0-4929-AC1C-0B2AC16E0401}"/>
              </a:ext>
            </a:extLst>
          </p:cNvPr>
          <p:cNvSpPr>
            <a:spLocks noGrp="1"/>
          </p:cNvSpPr>
          <p:nvPr>
            <p:ph type="sldNum" sz="quarter" idx="12"/>
          </p:nvPr>
        </p:nvSpPr>
        <p:spPr/>
        <p:txBody>
          <a:bodyPr/>
          <a:lstStyle/>
          <a:p>
            <a:fld id="{E128B61E-A64F-48FF-A176-21993B44D8AB}" type="slidenum">
              <a:rPr lang="ru-RU" smtClean="0"/>
              <a:t>‹#›</a:t>
            </a:fld>
            <a:endParaRPr lang="ru-RU"/>
          </a:p>
        </p:txBody>
      </p:sp>
    </p:spTree>
    <p:extLst>
      <p:ext uri="{BB962C8B-B14F-4D97-AF65-F5344CB8AC3E}">
        <p14:creationId xmlns:p14="http://schemas.microsoft.com/office/powerpoint/2010/main" val="4101445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7B4C2D-4A9C-4CB5-8255-70975E02A98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0981186-707E-4833-8556-7A338C2CE13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6CF9D48-B64B-4FA1-AD26-3401A9D84B18}"/>
              </a:ext>
            </a:extLst>
          </p:cNvPr>
          <p:cNvSpPr>
            <a:spLocks noGrp="1"/>
          </p:cNvSpPr>
          <p:nvPr>
            <p:ph type="dt" sz="half" idx="10"/>
          </p:nvPr>
        </p:nvSpPr>
        <p:spPr/>
        <p:txBody>
          <a:bodyPr/>
          <a:lstStyle/>
          <a:p>
            <a:fld id="{D02AF916-90FB-448C-9674-CE11A36516C2}" type="datetimeFigureOut">
              <a:rPr lang="ru-RU" smtClean="0"/>
              <a:t>21.07.2021</a:t>
            </a:fld>
            <a:endParaRPr lang="ru-RU"/>
          </a:p>
        </p:txBody>
      </p:sp>
      <p:sp>
        <p:nvSpPr>
          <p:cNvPr id="5" name="Нижний колонтитул 4">
            <a:extLst>
              <a:ext uri="{FF2B5EF4-FFF2-40B4-BE49-F238E27FC236}">
                <a16:creationId xmlns:a16="http://schemas.microsoft.com/office/drawing/2014/main" id="{CA9130D6-8C3C-40C0-98EA-CDB9CC18DDD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E2F7F86-20EA-4FDC-8E54-41670F079688}"/>
              </a:ext>
            </a:extLst>
          </p:cNvPr>
          <p:cNvSpPr>
            <a:spLocks noGrp="1"/>
          </p:cNvSpPr>
          <p:nvPr>
            <p:ph type="sldNum" sz="quarter" idx="12"/>
          </p:nvPr>
        </p:nvSpPr>
        <p:spPr/>
        <p:txBody>
          <a:bodyPr/>
          <a:lstStyle/>
          <a:p>
            <a:fld id="{E128B61E-A64F-48FF-A176-21993B44D8AB}" type="slidenum">
              <a:rPr lang="ru-RU" smtClean="0"/>
              <a:t>‹#›</a:t>
            </a:fld>
            <a:endParaRPr lang="ru-RU"/>
          </a:p>
        </p:txBody>
      </p:sp>
    </p:spTree>
    <p:extLst>
      <p:ext uri="{BB962C8B-B14F-4D97-AF65-F5344CB8AC3E}">
        <p14:creationId xmlns:p14="http://schemas.microsoft.com/office/powerpoint/2010/main" val="135585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FE42BEC-8048-48A1-8403-E715800B4CC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2CC6D6E-C92F-497A-9070-D19ED4D3B3B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F7DFB4E-00A0-431F-9B1D-B356576F194F}"/>
              </a:ext>
            </a:extLst>
          </p:cNvPr>
          <p:cNvSpPr>
            <a:spLocks noGrp="1"/>
          </p:cNvSpPr>
          <p:nvPr>
            <p:ph type="dt" sz="half" idx="10"/>
          </p:nvPr>
        </p:nvSpPr>
        <p:spPr/>
        <p:txBody>
          <a:bodyPr/>
          <a:lstStyle/>
          <a:p>
            <a:fld id="{D02AF916-90FB-448C-9674-CE11A36516C2}" type="datetimeFigureOut">
              <a:rPr lang="ru-RU" smtClean="0"/>
              <a:t>21.07.2021</a:t>
            </a:fld>
            <a:endParaRPr lang="ru-RU"/>
          </a:p>
        </p:txBody>
      </p:sp>
      <p:sp>
        <p:nvSpPr>
          <p:cNvPr id="5" name="Нижний колонтитул 4">
            <a:extLst>
              <a:ext uri="{FF2B5EF4-FFF2-40B4-BE49-F238E27FC236}">
                <a16:creationId xmlns:a16="http://schemas.microsoft.com/office/drawing/2014/main" id="{6984AD20-1FED-4027-B359-11746757888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525E1C9-2270-4574-A62B-300BF8339853}"/>
              </a:ext>
            </a:extLst>
          </p:cNvPr>
          <p:cNvSpPr>
            <a:spLocks noGrp="1"/>
          </p:cNvSpPr>
          <p:nvPr>
            <p:ph type="sldNum" sz="quarter" idx="12"/>
          </p:nvPr>
        </p:nvSpPr>
        <p:spPr/>
        <p:txBody>
          <a:bodyPr/>
          <a:lstStyle/>
          <a:p>
            <a:fld id="{E128B61E-A64F-48FF-A176-21993B44D8AB}" type="slidenum">
              <a:rPr lang="ru-RU" smtClean="0"/>
              <a:t>‹#›</a:t>
            </a:fld>
            <a:endParaRPr lang="ru-RU"/>
          </a:p>
        </p:txBody>
      </p:sp>
    </p:spTree>
    <p:extLst>
      <p:ext uri="{BB962C8B-B14F-4D97-AF65-F5344CB8AC3E}">
        <p14:creationId xmlns:p14="http://schemas.microsoft.com/office/powerpoint/2010/main" val="2822973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4" name="Дата 3">
            <a:extLst>
              <a:ext uri="{FF2B5EF4-FFF2-40B4-BE49-F238E27FC236}">
                <a16:creationId xmlns:a16="http://schemas.microsoft.com/office/drawing/2014/main" id="{123FA084-026F-4BC6-8191-4691623DC38C}"/>
              </a:ext>
            </a:extLst>
          </p:cNvPr>
          <p:cNvSpPr>
            <a:spLocks noGrp="1"/>
          </p:cNvSpPr>
          <p:nvPr>
            <p:ph type="dt" sz="half" idx="10"/>
          </p:nvPr>
        </p:nvSpPr>
        <p:spPr/>
        <p:txBody>
          <a:bodyPr/>
          <a:lstStyle/>
          <a:p>
            <a:endParaRPr lang="ru-RU" dirty="0"/>
          </a:p>
        </p:txBody>
      </p:sp>
      <p:sp>
        <p:nvSpPr>
          <p:cNvPr id="5" name="Нижний колонтитул 4">
            <a:extLst>
              <a:ext uri="{FF2B5EF4-FFF2-40B4-BE49-F238E27FC236}">
                <a16:creationId xmlns:a16="http://schemas.microsoft.com/office/drawing/2014/main" id="{6E5C5C71-6860-484C-A148-F27BCC866107}"/>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AD329896-CC99-40A4-833D-263D3E64A41F}"/>
              </a:ext>
            </a:extLst>
          </p:cNvPr>
          <p:cNvSpPr>
            <a:spLocks noGrp="1"/>
          </p:cNvSpPr>
          <p:nvPr>
            <p:ph type="sldNum" sz="quarter" idx="12"/>
          </p:nvPr>
        </p:nvSpPr>
        <p:spPr>
          <a:xfrm>
            <a:off x="11874510" y="6571616"/>
            <a:ext cx="218009" cy="215444"/>
          </a:xfrm>
        </p:spPr>
        <p:txBody>
          <a:bodyPr/>
          <a:lstStyle/>
          <a:p>
            <a:fld id="{5A346923-26B5-41E0-89D7-D9BBEED0FA36}" type="slidenum">
              <a:rPr lang="ru-RU" smtClean="0"/>
              <a:t>‹#›</a:t>
            </a:fld>
            <a:endParaRPr lang="ru-RU" dirty="0"/>
          </a:p>
        </p:txBody>
      </p:sp>
    </p:spTree>
    <p:extLst>
      <p:ext uri="{BB962C8B-B14F-4D97-AF65-F5344CB8AC3E}">
        <p14:creationId xmlns:p14="http://schemas.microsoft.com/office/powerpoint/2010/main" val="9001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0F2DB6-E3F7-46BE-BF79-61F5D3DC4E8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3B44076-762E-466F-A33D-E9097081EC5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96218E6-2EB9-4F4E-9A4F-227A4E22D0F7}"/>
              </a:ext>
            </a:extLst>
          </p:cNvPr>
          <p:cNvSpPr>
            <a:spLocks noGrp="1"/>
          </p:cNvSpPr>
          <p:nvPr>
            <p:ph type="dt" sz="half" idx="10"/>
          </p:nvPr>
        </p:nvSpPr>
        <p:spPr/>
        <p:txBody>
          <a:bodyPr/>
          <a:lstStyle/>
          <a:p>
            <a:fld id="{D02AF916-90FB-448C-9674-CE11A36516C2}" type="datetimeFigureOut">
              <a:rPr lang="ru-RU" smtClean="0"/>
              <a:t>21.07.2021</a:t>
            </a:fld>
            <a:endParaRPr lang="ru-RU"/>
          </a:p>
        </p:txBody>
      </p:sp>
      <p:sp>
        <p:nvSpPr>
          <p:cNvPr id="5" name="Нижний колонтитул 4">
            <a:extLst>
              <a:ext uri="{FF2B5EF4-FFF2-40B4-BE49-F238E27FC236}">
                <a16:creationId xmlns:a16="http://schemas.microsoft.com/office/drawing/2014/main" id="{1C56C75C-E771-4413-8D51-469685D866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04D90D4-17E7-42BD-B712-FC6C7802C373}"/>
              </a:ext>
            </a:extLst>
          </p:cNvPr>
          <p:cNvSpPr>
            <a:spLocks noGrp="1"/>
          </p:cNvSpPr>
          <p:nvPr>
            <p:ph type="sldNum" sz="quarter" idx="12"/>
          </p:nvPr>
        </p:nvSpPr>
        <p:spPr/>
        <p:txBody>
          <a:bodyPr/>
          <a:lstStyle/>
          <a:p>
            <a:fld id="{E128B61E-A64F-48FF-A176-21993B44D8AB}" type="slidenum">
              <a:rPr lang="ru-RU" smtClean="0"/>
              <a:t>‹#›</a:t>
            </a:fld>
            <a:endParaRPr lang="ru-RU"/>
          </a:p>
        </p:txBody>
      </p:sp>
    </p:spTree>
    <p:extLst>
      <p:ext uri="{BB962C8B-B14F-4D97-AF65-F5344CB8AC3E}">
        <p14:creationId xmlns:p14="http://schemas.microsoft.com/office/powerpoint/2010/main" val="58662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31001E-A559-427A-9C4E-9F34716266F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A80F389-9168-40B4-B32F-5AB87D104A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FB0EFD2-48B2-4DD5-93C7-BE0EAB7B3B03}"/>
              </a:ext>
            </a:extLst>
          </p:cNvPr>
          <p:cNvSpPr>
            <a:spLocks noGrp="1"/>
          </p:cNvSpPr>
          <p:nvPr>
            <p:ph type="dt" sz="half" idx="10"/>
          </p:nvPr>
        </p:nvSpPr>
        <p:spPr/>
        <p:txBody>
          <a:bodyPr/>
          <a:lstStyle/>
          <a:p>
            <a:fld id="{D02AF916-90FB-448C-9674-CE11A36516C2}" type="datetimeFigureOut">
              <a:rPr lang="ru-RU" smtClean="0"/>
              <a:t>21.07.2021</a:t>
            </a:fld>
            <a:endParaRPr lang="ru-RU"/>
          </a:p>
        </p:txBody>
      </p:sp>
      <p:sp>
        <p:nvSpPr>
          <p:cNvPr id="5" name="Нижний колонтитул 4">
            <a:extLst>
              <a:ext uri="{FF2B5EF4-FFF2-40B4-BE49-F238E27FC236}">
                <a16:creationId xmlns:a16="http://schemas.microsoft.com/office/drawing/2014/main" id="{C0B9386C-B19B-4FA3-AAF0-0C33F71DEB2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359B0CB-0D5D-4AE2-96F1-D5DFD74730FD}"/>
              </a:ext>
            </a:extLst>
          </p:cNvPr>
          <p:cNvSpPr>
            <a:spLocks noGrp="1"/>
          </p:cNvSpPr>
          <p:nvPr>
            <p:ph type="sldNum" sz="quarter" idx="12"/>
          </p:nvPr>
        </p:nvSpPr>
        <p:spPr/>
        <p:txBody>
          <a:bodyPr/>
          <a:lstStyle/>
          <a:p>
            <a:fld id="{E128B61E-A64F-48FF-A176-21993B44D8AB}" type="slidenum">
              <a:rPr lang="ru-RU" smtClean="0"/>
              <a:t>‹#›</a:t>
            </a:fld>
            <a:endParaRPr lang="ru-RU"/>
          </a:p>
        </p:txBody>
      </p:sp>
    </p:spTree>
    <p:extLst>
      <p:ext uri="{BB962C8B-B14F-4D97-AF65-F5344CB8AC3E}">
        <p14:creationId xmlns:p14="http://schemas.microsoft.com/office/powerpoint/2010/main" val="221005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C78A8B-0E95-4E19-9EB6-803871EA8A2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09B061A-EF1B-4021-89E2-B02E78EB6DE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C01572C-4BA6-4FA9-BE77-2CF7D3CB34F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6373BA7-B7D4-4364-8D80-E25257785541}"/>
              </a:ext>
            </a:extLst>
          </p:cNvPr>
          <p:cNvSpPr>
            <a:spLocks noGrp="1"/>
          </p:cNvSpPr>
          <p:nvPr>
            <p:ph type="dt" sz="half" idx="10"/>
          </p:nvPr>
        </p:nvSpPr>
        <p:spPr/>
        <p:txBody>
          <a:bodyPr/>
          <a:lstStyle/>
          <a:p>
            <a:fld id="{D02AF916-90FB-448C-9674-CE11A36516C2}" type="datetimeFigureOut">
              <a:rPr lang="ru-RU" smtClean="0"/>
              <a:t>21.07.2021</a:t>
            </a:fld>
            <a:endParaRPr lang="ru-RU"/>
          </a:p>
        </p:txBody>
      </p:sp>
      <p:sp>
        <p:nvSpPr>
          <p:cNvPr id="6" name="Нижний колонтитул 5">
            <a:extLst>
              <a:ext uri="{FF2B5EF4-FFF2-40B4-BE49-F238E27FC236}">
                <a16:creationId xmlns:a16="http://schemas.microsoft.com/office/drawing/2014/main" id="{788DA2A6-7640-49A1-9563-DED161F72A2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D4F5DE4-948D-4667-AB2A-91A202B3C284}"/>
              </a:ext>
            </a:extLst>
          </p:cNvPr>
          <p:cNvSpPr>
            <a:spLocks noGrp="1"/>
          </p:cNvSpPr>
          <p:nvPr>
            <p:ph type="sldNum" sz="quarter" idx="12"/>
          </p:nvPr>
        </p:nvSpPr>
        <p:spPr/>
        <p:txBody>
          <a:bodyPr/>
          <a:lstStyle/>
          <a:p>
            <a:fld id="{E128B61E-A64F-48FF-A176-21993B44D8AB}" type="slidenum">
              <a:rPr lang="ru-RU" smtClean="0"/>
              <a:t>‹#›</a:t>
            </a:fld>
            <a:endParaRPr lang="ru-RU"/>
          </a:p>
        </p:txBody>
      </p:sp>
    </p:spTree>
    <p:extLst>
      <p:ext uri="{BB962C8B-B14F-4D97-AF65-F5344CB8AC3E}">
        <p14:creationId xmlns:p14="http://schemas.microsoft.com/office/powerpoint/2010/main" val="116024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B671FE-B5EC-446C-841E-72F0E608A2D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A8AE9A5-7500-4AA0-B383-68A4CDFA4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A7F0A8E-F417-4E13-B8FB-C2C2579FBE4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36DCFC9-9F7C-4836-8C38-156CC76458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7FF4C00-7644-47AD-A686-B325868E9CF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985E027-193A-43A7-ABEA-41BC76949913}"/>
              </a:ext>
            </a:extLst>
          </p:cNvPr>
          <p:cNvSpPr>
            <a:spLocks noGrp="1"/>
          </p:cNvSpPr>
          <p:nvPr>
            <p:ph type="dt" sz="half" idx="10"/>
          </p:nvPr>
        </p:nvSpPr>
        <p:spPr/>
        <p:txBody>
          <a:bodyPr/>
          <a:lstStyle/>
          <a:p>
            <a:fld id="{D02AF916-90FB-448C-9674-CE11A36516C2}" type="datetimeFigureOut">
              <a:rPr lang="ru-RU" smtClean="0"/>
              <a:t>21.07.2021</a:t>
            </a:fld>
            <a:endParaRPr lang="ru-RU"/>
          </a:p>
        </p:txBody>
      </p:sp>
      <p:sp>
        <p:nvSpPr>
          <p:cNvPr id="8" name="Нижний колонтитул 7">
            <a:extLst>
              <a:ext uri="{FF2B5EF4-FFF2-40B4-BE49-F238E27FC236}">
                <a16:creationId xmlns:a16="http://schemas.microsoft.com/office/drawing/2014/main" id="{7A9A5E1B-B599-4F72-9A23-C165B2BDB9F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98B6B91-27A6-42BC-AD90-64C8957726E3}"/>
              </a:ext>
            </a:extLst>
          </p:cNvPr>
          <p:cNvSpPr>
            <a:spLocks noGrp="1"/>
          </p:cNvSpPr>
          <p:nvPr>
            <p:ph type="sldNum" sz="quarter" idx="12"/>
          </p:nvPr>
        </p:nvSpPr>
        <p:spPr/>
        <p:txBody>
          <a:bodyPr/>
          <a:lstStyle/>
          <a:p>
            <a:fld id="{E128B61E-A64F-48FF-A176-21993B44D8AB}" type="slidenum">
              <a:rPr lang="ru-RU" smtClean="0"/>
              <a:t>‹#›</a:t>
            </a:fld>
            <a:endParaRPr lang="ru-RU"/>
          </a:p>
        </p:txBody>
      </p:sp>
    </p:spTree>
    <p:extLst>
      <p:ext uri="{BB962C8B-B14F-4D97-AF65-F5344CB8AC3E}">
        <p14:creationId xmlns:p14="http://schemas.microsoft.com/office/powerpoint/2010/main" val="291182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1706B0-AE81-439F-BAF8-2864F92340A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EEB5136B-C6CF-40C9-A19D-3EDC84A05A0D}"/>
              </a:ext>
            </a:extLst>
          </p:cNvPr>
          <p:cNvSpPr>
            <a:spLocks noGrp="1"/>
          </p:cNvSpPr>
          <p:nvPr>
            <p:ph type="dt" sz="half" idx="10"/>
          </p:nvPr>
        </p:nvSpPr>
        <p:spPr/>
        <p:txBody>
          <a:bodyPr/>
          <a:lstStyle/>
          <a:p>
            <a:fld id="{D02AF916-90FB-448C-9674-CE11A36516C2}" type="datetimeFigureOut">
              <a:rPr lang="ru-RU" smtClean="0"/>
              <a:t>21.07.2021</a:t>
            </a:fld>
            <a:endParaRPr lang="ru-RU"/>
          </a:p>
        </p:txBody>
      </p:sp>
      <p:sp>
        <p:nvSpPr>
          <p:cNvPr id="4" name="Нижний колонтитул 3">
            <a:extLst>
              <a:ext uri="{FF2B5EF4-FFF2-40B4-BE49-F238E27FC236}">
                <a16:creationId xmlns:a16="http://schemas.microsoft.com/office/drawing/2014/main" id="{B233E8FD-8519-4D7E-8CF1-8EFCDB9E9E0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CF402401-6B58-4919-99C9-A699D9964D01}"/>
              </a:ext>
            </a:extLst>
          </p:cNvPr>
          <p:cNvSpPr>
            <a:spLocks noGrp="1"/>
          </p:cNvSpPr>
          <p:nvPr>
            <p:ph type="sldNum" sz="quarter" idx="12"/>
          </p:nvPr>
        </p:nvSpPr>
        <p:spPr/>
        <p:txBody>
          <a:bodyPr/>
          <a:lstStyle/>
          <a:p>
            <a:fld id="{E128B61E-A64F-48FF-A176-21993B44D8AB}" type="slidenum">
              <a:rPr lang="ru-RU" smtClean="0"/>
              <a:t>‹#›</a:t>
            </a:fld>
            <a:endParaRPr lang="ru-RU"/>
          </a:p>
        </p:txBody>
      </p:sp>
    </p:spTree>
    <p:extLst>
      <p:ext uri="{BB962C8B-B14F-4D97-AF65-F5344CB8AC3E}">
        <p14:creationId xmlns:p14="http://schemas.microsoft.com/office/powerpoint/2010/main" val="50521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1C83D6E-B905-4A8B-B78C-9A8E3FEBF461}"/>
              </a:ext>
            </a:extLst>
          </p:cNvPr>
          <p:cNvSpPr>
            <a:spLocks noGrp="1"/>
          </p:cNvSpPr>
          <p:nvPr>
            <p:ph type="dt" sz="half" idx="10"/>
          </p:nvPr>
        </p:nvSpPr>
        <p:spPr/>
        <p:txBody>
          <a:bodyPr/>
          <a:lstStyle/>
          <a:p>
            <a:fld id="{D02AF916-90FB-448C-9674-CE11A36516C2}" type="datetimeFigureOut">
              <a:rPr lang="ru-RU" smtClean="0"/>
              <a:t>21.07.2021</a:t>
            </a:fld>
            <a:endParaRPr lang="ru-RU"/>
          </a:p>
        </p:txBody>
      </p:sp>
      <p:sp>
        <p:nvSpPr>
          <p:cNvPr id="3" name="Нижний колонтитул 2">
            <a:extLst>
              <a:ext uri="{FF2B5EF4-FFF2-40B4-BE49-F238E27FC236}">
                <a16:creationId xmlns:a16="http://schemas.microsoft.com/office/drawing/2014/main" id="{8A5D4933-FB77-4A6D-B743-D4D10853F6B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2CC7F67-DDAD-402B-B9B3-1E33645F4E4E}"/>
              </a:ext>
            </a:extLst>
          </p:cNvPr>
          <p:cNvSpPr>
            <a:spLocks noGrp="1"/>
          </p:cNvSpPr>
          <p:nvPr>
            <p:ph type="sldNum" sz="quarter" idx="12"/>
          </p:nvPr>
        </p:nvSpPr>
        <p:spPr/>
        <p:txBody>
          <a:bodyPr/>
          <a:lstStyle/>
          <a:p>
            <a:fld id="{E128B61E-A64F-48FF-A176-21993B44D8AB}" type="slidenum">
              <a:rPr lang="ru-RU" smtClean="0"/>
              <a:t>‹#›</a:t>
            </a:fld>
            <a:endParaRPr lang="ru-RU"/>
          </a:p>
        </p:txBody>
      </p:sp>
    </p:spTree>
    <p:extLst>
      <p:ext uri="{BB962C8B-B14F-4D97-AF65-F5344CB8AC3E}">
        <p14:creationId xmlns:p14="http://schemas.microsoft.com/office/powerpoint/2010/main" val="269493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344033-7022-47E0-98BE-C6796E0A804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30A2DDE-1EE4-467E-B4D0-0430154CF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691DD13-805E-4FF5-BD76-B7DD8F5C6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B3C2A9D-16DE-4BBC-85A4-0DEF5091593B}"/>
              </a:ext>
            </a:extLst>
          </p:cNvPr>
          <p:cNvSpPr>
            <a:spLocks noGrp="1"/>
          </p:cNvSpPr>
          <p:nvPr>
            <p:ph type="dt" sz="half" idx="10"/>
          </p:nvPr>
        </p:nvSpPr>
        <p:spPr/>
        <p:txBody>
          <a:bodyPr/>
          <a:lstStyle/>
          <a:p>
            <a:fld id="{D02AF916-90FB-448C-9674-CE11A36516C2}" type="datetimeFigureOut">
              <a:rPr lang="ru-RU" smtClean="0"/>
              <a:t>21.07.2021</a:t>
            </a:fld>
            <a:endParaRPr lang="ru-RU"/>
          </a:p>
        </p:txBody>
      </p:sp>
      <p:sp>
        <p:nvSpPr>
          <p:cNvPr id="6" name="Нижний колонтитул 5">
            <a:extLst>
              <a:ext uri="{FF2B5EF4-FFF2-40B4-BE49-F238E27FC236}">
                <a16:creationId xmlns:a16="http://schemas.microsoft.com/office/drawing/2014/main" id="{38E2399A-1D98-4D9A-B9E5-287F8A17F3F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4079A32-1910-45CD-AFAE-417A4C3ED3F1}"/>
              </a:ext>
            </a:extLst>
          </p:cNvPr>
          <p:cNvSpPr>
            <a:spLocks noGrp="1"/>
          </p:cNvSpPr>
          <p:nvPr>
            <p:ph type="sldNum" sz="quarter" idx="12"/>
          </p:nvPr>
        </p:nvSpPr>
        <p:spPr/>
        <p:txBody>
          <a:bodyPr/>
          <a:lstStyle/>
          <a:p>
            <a:fld id="{E128B61E-A64F-48FF-A176-21993B44D8AB}" type="slidenum">
              <a:rPr lang="ru-RU" smtClean="0"/>
              <a:t>‹#›</a:t>
            </a:fld>
            <a:endParaRPr lang="ru-RU"/>
          </a:p>
        </p:txBody>
      </p:sp>
    </p:spTree>
    <p:extLst>
      <p:ext uri="{BB962C8B-B14F-4D97-AF65-F5344CB8AC3E}">
        <p14:creationId xmlns:p14="http://schemas.microsoft.com/office/powerpoint/2010/main" val="421882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7CCEA6-6198-45B3-A146-9DBFDE55B6F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601EAF0-456F-4002-9C40-A2BAC6ABF5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A2CDDDF-FB0E-4B4A-ADF1-E6FEB33DA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68C431F-E07C-45F0-BDFD-AF356A57E5AE}"/>
              </a:ext>
            </a:extLst>
          </p:cNvPr>
          <p:cNvSpPr>
            <a:spLocks noGrp="1"/>
          </p:cNvSpPr>
          <p:nvPr>
            <p:ph type="dt" sz="half" idx="10"/>
          </p:nvPr>
        </p:nvSpPr>
        <p:spPr/>
        <p:txBody>
          <a:bodyPr/>
          <a:lstStyle/>
          <a:p>
            <a:fld id="{D02AF916-90FB-448C-9674-CE11A36516C2}" type="datetimeFigureOut">
              <a:rPr lang="ru-RU" smtClean="0"/>
              <a:t>21.07.2021</a:t>
            </a:fld>
            <a:endParaRPr lang="ru-RU"/>
          </a:p>
        </p:txBody>
      </p:sp>
      <p:sp>
        <p:nvSpPr>
          <p:cNvPr id="6" name="Нижний колонтитул 5">
            <a:extLst>
              <a:ext uri="{FF2B5EF4-FFF2-40B4-BE49-F238E27FC236}">
                <a16:creationId xmlns:a16="http://schemas.microsoft.com/office/drawing/2014/main" id="{E4BA3A14-B700-4E4A-B973-30B4F518D70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2CB9D8F-F8EC-4312-B30C-0E9452281E13}"/>
              </a:ext>
            </a:extLst>
          </p:cNvPr>
          <p:cNvSpPr>
            <a:spLocks noGrp="1"/>
          </p:cNvSpPr>
          <p:nvPr>
            <p:ph type="sldNum" sz="quarter" idx="12"/>
          </p:nvPr>
        </p:nvSpPr>
        <p:spPr/>
        <p:txBody>
          <a:bodyPr/>
          <a:lstStyle/>
          <a:p>
            <a:fld id="{E128B61E-A64F-48FF-A176-21993B44D8AB}" type="slidenum">
              <a:rPr lang="ru-RU" smtClean="0"/>
              <a:t>‹#›</a:t>
            </a:fld>
            <a:endParaRPr lang="ru-RU"/>
          </a:p>
        </p:txBody>
      </p:sp>
    </p:spTree>
    <p:extLst>
      <p:ext uri="{BB962C8B-B14F-4D97-AF65-F5344CB8AC3E}">
        <p14:creationId xmlns:p14="http://schemas.microsoft.com/office/powerpoint/2010/main" val="1439342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F011F5-7623-4FD3-8353-FD24D93620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1156E3C-1C14-4708-9C90-F4E4DA280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E2CDF60-F51C-437F-8504-F16DC39864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AF916-90FB-448C-9674-CE11A36516C2}" type="datetimeFigureOut">
              <a:rPr lang="ru-RU" smtClean="0"/>
              <a:t>21.07.2021</a:t>
            </a:fld>
            <a:endParaRPr lang="ru-RU"/>
          </a:p>
        </p:txBody>
      </p:sp>
      <p:sp>
        <p:nvSpPr>
          <p:cNvPr id="5" name="Нижний колонтитул 4">
            <a:extLst>
              <a:ext uri="{FF2B5EF4-FFF2-40B4-BE49-F238E27FC236}">
                <a16:creationId xmlns:a16="http://schemas.microsoft.com/office/drawing/2014/main" id="{521F77E9-CC39-4E14-AFDC-F8AEC6AF73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40A4DAA-252E-4922-BEEC-64BB7F1069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8B61E-A64F-48FF-A176-21993B44D8AB}" type="slidenum">
              <a:rPr lang="ru-RU" smtClean="0"/>
              <a:t>‹#›</a:t>
            </a:fld>
            <a:endParaRPr lang="ru-RU"/>
          </a:p>
        </p:txBody>
      </p:sp>
    </p:spTree>
    <p:extLst>
      <p:ext uri="{BB962C8B-B14F-4D97-AF65-F5344CB8AC3E}">
        <p14:creationId xmlns:p14="http://schemas.microsoft.com/office/powerpoint/2010/main" val="38865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hyperlink" Target="mailto:podkolzinaav@pochtabank.ru" TargetMode="External"/><Relationship Id="rId3" Type="http://schemas.openxmlformats.org/officeDocument/2006/relationships/hyperlink" Target="mailto:sazonovanv1@pochtabank.ru" TargetMode="External"/><Relationship Id="rId7" Type="http://schemas.openxmlformats.org/officeDocument/2006/relationships/hyperlink" Target="mailto:kazakovaky@pochtabank.ru" TargetMode="External"/><Relationship Id="rId12" Type="http://schemas.openxmlformats.org/officeDocument/2006/relationships/hyperlink" Target="mailto:kuznetsovss@pochtabank.ru" TargetMode="External"/><Relationship Id="rId2" Type="http://schemas.openxmlformats.org/officeDocument/2006/relationships/hyperlink" Target="mailto:mikhaylovsv@pochtabank.ru" TargetMode="External"/><Relationship Id="rId1" Type="http://schemas.openxmlformats.org/officeDocument/2006/relationships/slideLayout" Target="../slideLayouts/slideLayout12.xml"/><Relationship Id="rId6" Type="http://schemas.openxmlformats.org/officeDocument/2006/relationships/hyperlink" Target="mailto:gabrielyanka1@pochtabank.ru" TargetMode="External"/><Relationship Id="rId11" Type="http://schemas.openxmlformats.org/officeDocument/2006/relationships/hyperlink" Target="mailto:vitenkodd1@pochtabank.ru" TargetMode="External"/><Relationship Id="rId5" Type="http://schemas.openxmlformats.org/officeDocument/2006/relationships/hyperlink" Target="mailto:smirnovev@pochtabank.ru" TargetMode="External"/><Relationship Id="rId10" Type="http://schemas.openxmlformats.org/officeDocument/2006/relationships/hyperlink" Target="mailto:ivashkinaze2@pochtabank.ru" TargetMode="External"/><Relationship Id="rId4" Type="http://schemas.openxmlformats.org/officeDocument/2006/relationships/hyperlink" Target="mailto:emelyanovamo4@pochtabank.ru" TargetMode="External"/><Relationship Id="rId9" Type="http://schemas.openxmlformats.org/officeDocument/2006/relationships/hyperlink" Target="mailto:ustyuzhaninane@pochtabank.ru"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pro.culture.ru/"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BE916722-CA25-478D-9727-9AF73F0ADF80}"/>
              </a:ext>
            </a:extLst>
          </p:cNvPr>
          <p:cNvSpPr/>
          <p:nvPr/>
        </p:nvSpPr>
        <p:spPr>
          <a:xfrm>
            <a:off x="0" y="0"/>
            <a:ext cx="12192000" cy="6858000"/>
          </a:xfrm>
          <a:prstGeom prst="rect">
            <a:avLst/>
          </a:prstGeom>
          <a:solidFill>
            <a:srgbClr val="011D45"/>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dirty="0">
              <a:ln>
                <a:noFill/>
              </a:ln>
              <a:solidFill>
                <a:srgbClr val="000000"/>
              </a:solidFill>
              <a:effectLst/>
              <a:uFillTx/>
              <a:latin typeface="+mn-lt"/>
              <a:ea typeface="+mn-ea"/>
              <a:cs typeface="+mn-cs"/>
              <a:sym typeface="Helvetica"/>
            </a:endParaRPr>
          </a:p>
        </p:txBody>
      </p:sp>
      <p:sp>
        <p:nvSpPr>
          <p:cNvPr id="8" name="TextBox 7">
            <a:extLst>
              <a:ext uri="{FF2B5EF4-FFF2-40B4-BE49-F238E27FC236}">
                <a16:creationId xmlns:a16="http://schemas.microsoft.com/office/drawing/2014/main" id="{BC00F233-57E2-413C-996F-32EF86C16E7A}"/>
              </a:ext>
            </a:extLst>
          </p:cNvPr>
          <p:cNvSpPr txBox="1"/>
          <p:nvPr/>
        </p:nvSpPr>
        <p:spPr>
          <a:xfrm>
            <a:off x="533400" y="2334768"/>
            <a:ext cx="5068614" cy="2431435"/>
          </a:xfrm>
          <a:prstGeom prst="rect">
            <a:avLst/>
          </a:prstGeom>
          <a:noFill/>
        </p:spPr>
        <p:txBody>
          <a:bodyPr wrap="square" rtlCol="0">
            <a:spAutoFit/>
          </a:bodyPr>
          <a:lstStyle/>
          <a:p>
            <a:r>
              <a:rPr lang="ru-RU" sz="3200" b="1" dirty="0">
                <a:solidFill>
                  <a:schemeClr val="bg1"/>
                </a:solidFill>
              </a:rPr>
              <a:t>ПУШКИНСКАЯ КАРТА</a:t>
            </a:r>
            <a:endParaRPr lang="en-US" sz="3200" b="1" dirty="0">
              <a:solidFill>
                <a:schemeClr val="bg1"/>
              </a:solidFill>
            </a:endParaRPr>
          </a:p>
          <a:p>
            <a:endParaRPr lang="ru-RU" sz="2000" dirty="0">
              <a:solidFill>
                <a:schemeClr val="bg1"/>
              </a:solidFill>
              <a:ea typeface="Open Sans" panose="020B0606030504020204" pitchFamily="34" charset="0"/>
              <a:cs typeface="Open Sans" panose="020B0606030504020204" pitchFamily="34" charset="0"/>
            </a:endParaRPr>
          </a:p>
          <a:p>
            <a:r>
              <a:rPr lang="ru-RU" sz="2000" dirty="0">
                <a:solidFill>
                  <a:schemeClr val="bg1"/>
                </a:solidFill>
                <a:ea typeface="Open Sans" panose="020B0606030504020204" pitchFamily="34" charset="0"/>
                <a:cs typeface="Open Sans" panose="020B0606030504020204" pitchFamily="34" charset="0"/>
              </a:rPr>
              <a:t>Необходимые шаги со стороны</a:t>
            </a:r>
          </a:p>
          <a:p>
            <a:r>
              <a:rPr lang="ru-RU" sz="2000" dirty="0">
                <a:solidFill>
                  <a:schemeClr val="bg1"/>
                </a:solidFill>
                <a:ea typeface="Open Sans" panose="020B0606030504020204" pitchFamily="34" charset="0"/>
                <a:cs typeface="Open Sans" panose="020B0606030504020204" pitchFamily="34" charset="0"/>
              </a:rPr>
              <a:t>Учреждений Культуры для вступления в программу субсидий и подключения возможности использования карты для своих мероприятий</a:t>
            </a:r>
          </a:p>
        </p:txBody>
      </p:sp>
      <p:sp>
        <p:nvSpPr>
          <p:cNvPr id="9" name="TextBox 8">
            <a:extLst>
              <a:ext uri="{FF2B5EF4-FFF2-40B4-BE49-F238E27FC236}">
                <a16:creationId xmlns:a16="http://schemas.microsoft.com/office/drawing/2014/main" id="{D36D3758-4C52-4040-8083-6B635FB98C29}"/>
              </a:ext>
            </a:extLst>
          </p:cNvPr>
          <p:cNvSpPr txBox="1"/>
          <p:nvPr/>
        </p:nvSpPr>
        <p:spPr>
          <a:xfrm>
            <a:off x="533400" y="6182810"/>
            <a:ext cx="3951224" cy="369332"/>
          </a:xfrm>
          <a:prstGeom prst="rect">
            <a:avLst/>
          </a:prstGeom>
          <a:noFill/>
        </p:spPr>
        <p:txBody>
          <a:bodyPr wrap="square" rtlCol="0">
            <a:spAutoFit/>
          </a:bodyPr>
          <a:lstStyle/>
          <a:p>
            <a:r>
              <a:rPr lang="ru-RU" dirty="0">
                <a:solidFill>
                  <a:schemeClr val="bg1"/>
                </a:solidFill>
                <a:latin typeface="Open Sans" panose="020B0606030504020204" pitchFamily="34" charset="0"/>
                <a:ea typeface="Open Sans" panose="020B0606030504020204" pitchFamily="34" charset="0"/>
                <a:cs typeface="Open Sans" panose="020B0606030504020204" pitchFamily="34" charset="0"/>
              </a:rPr>
              <a:t>Июль 2021. Москва</a:t>
            </a:r>
          </a:p>
        </p:txBody>
      </p:sp>
      <p:pic>
        <p:nvPicPr>
          <p:cNvPr id="11" name="Рисунок 10">
            <a:extLst>
              <a:ext uri="{FF2B5EF4-FFF2-40B4-BE49-F238E27FC236}">
                <a16:creationId xmlns:a16="http://schemas.microsoft.com/office/drawing/2014/main" id="{25333E30-2259-4973-9F2D-98E85F8811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05" r="1905"/>
          <a:stretch/>
        </p:blipFill>
        <p:spPr>
          <a:xfrm>
            <a:off x="4114800" y="762000"/>
            <a:ext cx="7696200" cy="4658810"/>
          </a:xfrm>
          <a:prstGeom prst="rect">
            <a:avLst/>
          </a:prstGeom>
          <a:effectLst>
            <a:reflection blurRad="6350" stA="50000" endA="275" endPos="40000" dist="101600" dir="5400000" sy="-100000" algn="bl" rotWithShape="0"/>
          </a:effectLst>
          <a:scene3d>
            <a:camera prst="perspectiveContrastingLeftFacing"/>
            <a:lightRig rig="threePt" dir="t"/>
          </a:scene3d>
        </p:spPr>
      </p:pic>
    </p:spTree>
    <p:extLst>
      <p:ext uri="{BB962C8B-B14F-4D97-AF65-F5344CB8AC3E}">
        <p14:creationId xmlns:p14="http://schemas.microsoft.com/office/powerpoint/2010/main" val="428163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p:txBody>
          <a:bodyPr/>
          <a:lstStyle/>
          <a:p>
            <a:fld id="{5A346923-26B5-41E0-89D7-D9BBEED0FA36}" type="slidenum">
              <a:rPr lang="ru-RU" smtClean="0"/>
              <a:t>10</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59" name="object 3">
            <a:extLst>
              <a:ext uri="{FF2B5EF4-FFF2-40B4-BE49-F238E27FC236}">
                <a16:creationId xmlns:a16="http://schemas.microsoft.com/office/drawing/2014/main" id="{D6651726-01CA-4880-8A4F-5CDE20DC0D45}"/>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Базовые сценарии</a:t>
            </a:r>
          </a:p>
        </p:txBody>
      </p:sp>
      <p:sp>
        <p:nvSpPr>
          <p:cNvPr id="12" name="Rectangle 3">
            <a:extLst>
              <a:ext uri="{FF2B5EF4-FFF2-40B4-BE49-F238E27FC236}">
                <a16:creationId xmlns:a16="http://schemas.microsoft.com/office/drawing/2014/main" id="{A6564C74-23DE-496D-BF91-3907B2256583}"/>
              </a:ext>
            </a:extLst>
          </p:cNvPr>
          <p:cNvSpPr/>
          <p:nvPr/>
        </p:nvSpPr>
        <p:spPr>
          <a:xfrm>
            <a:off x="494368" y="1548067"/>
            <a:ext cx="5213258" cy="4368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TextBox 12">
            <a:extLst>
              <a:ext uri="{FF2B5EF4-FFF2-40B4-BE49-F238E27FC236}">
                <a16:creationId xmlns:a16="http://schemas.microsoft.com/office/drawing/2014/main" id="{A18E23E6-3A93-4CD5-8AAF-9ABB6645C72E}"/>
              </a:ext>
            </a:extLst>
          </p:cNvPr>
          <p:cNvSpPr txBox="1"/>
          <p:nvPr/>
        </p:nvSpPr>
        <p:spPr>
          <a:xfrm>
            <a:off x="562547" y="1581812"/>
            <a:ext cx="4976747" cy="369332"/>
          </a:xfrm>
          <a:prstGeom prst="rect">
            <a:avLst/>
          </a:prstGeom>
          <a:noFill/>
        </p:spPr>
        <p:txBody>
          <a:bodyPr wrap="none" rtlCol="0" anchor="b" anchorCtr="0">
            <a:spAutoFit/>
          </a:bodyPr>
          <a:lstStyle/>
          <a:p>
            <a:r>
              <a:rPr lang="ru-RU" b="1" dirty="0">
                <a:solidFill>
                  <a:schemeClr val="bg1"/>
                </a:solidFill>
                <a:latin typeface="Poppins" pitchFamily="2" charset="77"/>
                <a:ea typeface="League Spartan" charset="0"/>
                <a:cs typeface="Poppins" pitchFamily="2" charset="77"/>
              </a:rPr>
              <a:t>РЕАЛИЗАЦИЯ САМОСТОЯТЕЛЬНО ЧЕРЕЗ КАССУ</a:t>
            </a:r>
            <a:endParaRPr lang="en-US" b="1" dirty="0">
              <a:solidFill>
                <a:schemeClr val="bg1"/>
              </a:solidFill>
              <a:latin typeface="Poppins" pitchFamily="2" charset="77"/>
              <a:ea typeface="League Spartan" charset="0"/>
              <a:cs typeface="Poppins" pitchFamily="2" charset="77"/>
            </a:endParaRPr>
          </a:p>
        </p:txBody>
      </p:sp>
      <p:sp>
        <p:nvSpPr>
          <p:cNvPr id="14" name="Subtitle 2">
            <a:extLst>
              <a:ext uri="{FF2B5EF4-FFF2-40B4-BE49-F238E27FC236}">
                <a16:creationId xmlns:a16="http://schemas.microsoft.com/office/drawing/2014/main" id="{E72AA22D-CD05-4D42-BD5D-D43476E23EE0}"/>
              </a:ext>
            </a:extLst>
          </p:cNvPr>
          <p:cNvSpPr txBox="1">
            <a:spLocks/>
          </p:cNvSpPr>
          <p:nvPr/>
        </p:nvSpPr>
        <p:spPr>
          <a:xfrm>
            <a:off x="535997" y="2107590"/>
            <a:ext cx="5171629" cy="457048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ru-RU" sz="14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ЕСЛИ </a:t>
            </a:r>
            <a:r>
              <a:rPr lang="ru-RU" sz="1400" b="1" dirty="0">
                <a:solidFill>
                  <a:srgbClr val="00B050"/>
                </a:solidFill>
                <a:latin typeface="Lato Light" panose="020F0502020204030203" pitchFamily="34" charset="0"/>
                <a:ea typeface="Lato Light" panose="020F0502020204030203" pitchFamily="34" charset="0"/>
                <a:cs typeface="Mukta ExtraLight" panose="020B0000000000000000" pitchFamily="34" charset="77"/>
              </a:rPr>
              <a:t>ВСЕ</a:t>
            </a:r>
            <a:r>
              <a:rPr lang="ru-RU" sz="14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МЕРОПРИЯТИЯ ПРОШЛИ МОДЕРАЦИЮ</a:t>
            </a:r>
          </a:p>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определить, какие из платежных терминалов, имеющихся в наличии, будут зарегистрированы в качестве «белых».</a:t>
            </a:r>
          </a:p>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Зарегистрировать на pro.culture.ru все терминалы, один или несколько.</a:t>
            </a:r>
          </a:p>
          <a:p>
            <a:pPr algn="l">
              <a:lnSpc>
                <a:spcPct val="100000"/>
              </a:lnSpc>
              <a:spcBef>
                <a:spcPts val="1200"/>
              </a:spcBef>
            </a:pPr>
            <a:r>
              <a:rPr lang="ru-RU" sz="14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ЕСЛИ </a:t>
            </a:r>
            <a:r>
              <a:rPr lang="ru-RU" sz="1400" b="1" dirty="0">
                <a:solidFill>
                  <a:srgbClr val="C00000"/>
                </a:solidFill>
                <a:latin typeface="Lato Light" panose="020F0502020204030203" pitchFamily="34" charset="0"/>
                <a:ea typeface="Lato Light" panose="020F0502020204030203" pitchFamily="34" charset="0"/>
                <a:cs typeface="Mukta ExtraLight" panose="020B0000000000000000" pitchFamily="34" charset="77"/>
              </a:rPr>
              <a:t>НЕ</a:t>
            </a:r>
            <a:r>
              <a:rPr lang="ru-RU" sz="14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ВСЕ МЕРОПРИЯТИЯ ПРОШЛИ МОДЕРАЦИЮ</a:t>
            </a:r>
            <a:endPar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определить, как минимум, один «белый» терминал, через который будут покупаться билеты «Пушкинской картой» на мероприятия, прошедшие модерацию.</a:t>
            </a:r>
          </a:p>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Зарегистрировать на pro.culture.ru «белые» терминалы.</a:t>
            </a:r>
          </a:p>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Остальные терминалы будут считаться «серыми», через них можно продавать билеты на любые мероприятия не по «Пушкинской карте».</a:t>
            </a:r>
          </a:p>
          <a:p>
            <a:pPr marL="228600" indent="-228600" algn="l">
              <a:lnSpc>
                <a:spcPct val="100000"/>
              </a:lnSpc>
              <a:spcBef>
                <a:spcPts val="1200"/>
              </a:spcBef>
              <a:buFont typeface="+mj-lt"/>
              <a:buAutoNum type="alphaLcParenR"/>
            </a:pPr>
            <a:r>
              <a:rPr lang="ru-RU" sz="14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Если Учреждению необходимо получить дополнительные платежные терминалы, нужно обратиться к банку-эквайеру за их установкой.</a:t>
            </a:r>
          </a:p>
        </p:txBody>
      </p:sp>
      <p:sp>
        <p:nvSpPr>
          <p:cNvPr id="15" name="TextBox 14">
            <a:extLst>
              <a:ext uri="{FF2B5EF4-FFF2-40B4-BE49-F238E27FC236}">
                <a16:creationId xmlns:a16="http://schemas.microsoft.com/office/drawing/2014/main" id="{0EC8C375-678B-4B24-883A-33C76E6D1040}"/>
              </a:ext>
            </a:extLst>
          </p:cNvPr>
          <p:cNvSpPr txBox="1"/>
          <p:nvPr/>
        </p:nvSpPr>
        <p:spPr>
          <a:xfrm>
            <a:off x="479619" y="930990"/>
            <a:ext cx="476412" cy="784830"/>
          </a:xfrm>
          <a:prstGeom prst="rect">
            <a:avLst/>
          </a:prstGeom>
          <a:noFill/>
        </p:spPr>
        <p:txBody>
          <a:bodyPr wrap="none" rtlCol="0" anchor="ctr" anchorCtr="0">
            <a:spAutoFit/>
          </a:bodyPr>
          <a:lstStyle/>
          <a:p>
            <a:r>
              <a:rPr lang="ru-RU" sz="4500" b="1" dirty="0">
                <a:solidFill>
                  <a:schemeClr val="accent1">
                    <a:lumMod val="50000"/>
                  </a:schemeClr>
                </a:solidFill>
                <a:latin typeface="Poppins" pitchFamily="2" charset="77"/>
                <a:ea typeface="League Spartan" charset="0"/>
                <a:cs typeface="Poppins" pitchFamily="2" charset="77"/>
              </a:rPr>
              <a:t>3</a:t>
            </a:r>
            <a:endParaRPr lang="en-US" sz="4500" b="1" dirty="0">
              <a:solidFill>
                <a:schemeClr val="accent1">
                  <a:lumMod val="50000"/>
                </a:schemeClr>
              </a:solidFill>
              <a:latin typeface="Poppins" pitchFamily="2" charset="77"/>
              <a:ea typeface="League Spartan" charset="0"/>
              <a:cs typeface="Poppins" pitchFamily="2" charset="77"/>
            </a:endParaRPr>
          </a:p>
        </p:txBody>
      </p:sp>
      <p:sp>
        <p:nvSpPr>
          <p:cNvPr id="16" name="Rectangle 3">
            <a:extLst>
              <a:ext uri="{FF2B5EF4-FFF2-40B4-BE49-F238E27FC236}">
                <a16:creationId xmlns:a16="http://schemas.microsoft.com/office/drawing/2014/main" id="{44545C64-C0E9-473C-A58A-2C7F331EB451}"/>
              </a:ext>
            </a:extLst>
          </p:cNvPr>
          <p:cNvSpPr/>
          <p:nvPr/>
        </p:nvSpPr>
        <p:spPr>
          <a:xfrm>
            <a:off x="6496025" y="1548067"/>
            <a:ext cx="5498705" cy="43682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TextBox 16">
            <a:extLst>
              <a:ext uri="{FF2B5EF4-FFF2-40B4-BE49-F238E27FC236}">
                <a16:creationId xmlns:a16="http://schemas.microsoft.com/office/drawing/2014/main" id="{A0D6A1FA-2D03-425D-B7B8-35DA5263ACEB}"/>
              </a:ext>
            </a:extLst>
          </p:cNvPr>
          <p:cNvSpPr txBox="1"/>
          <p:nvPr/>
        </p:nvSpPr>
        <p:spPr>
          <a:xfrm>
            <a:off x="6564205" y="1581812"/>
            <a:ext cx="5430526" cy="369332"/>
          </a:xfrm>
          <a:prstGeom prst="rect">
            <a:avLst/>
          </a:prstGeom>
          <a:noFill/>
        </p:spPr>
        <p:txBody>
          <a:bodyPr wrap="none" rtlCol="0" anchor="b" anchorCtr="0">
            <a:spAutoFit/>
          </a:bodyPr>
          <a:lstStyle/>
          <a:p>
            <a:r>
              <a:rPr lang="ru-RU" b="1" dirty="0">
                <a:solidFill>
                  <a:schemeClr val="bg1"/>
                </a:solidFill>
                <a:latin typeface="Poppins" pitchFamily="2" charset="77"/>
                <a:ea typeface="League Spartan" charset="0"/>
                <a:cs typeface="Poppins" pitchFamily="2" charset="77"/>
              </a:rPr>
              <a:t>ОТСУТСТВУЕТ ВОЗМОЖНОСТЬ ОПЛАЧИВАТЬ КАРТОЙ</a:t>
            </a:r>
            <a:endParaRPr lang="en-US" b="1" dirty="0">
              <a:solidFill>
                <a:schemeClr val="bg1"/>
              </a:solidFill>
              <a:latin typeface="Poppins" pitchFamily="2" charset="77"/>
              <a:ea typeface="League Spartan" charset="0"/>
              <a:cs typeface="Poppins" pitchFamily="2" charset="77"/>
            </a:endParaRPr>
          </a:p>
        </p:txBody>
      </p:sp>
      <p:sp>
        <p:nvSpPr>
          <p:cNvPr id="18" name="Subtitle 2">
            <a:extLst>
              <a:ext uri="{FF2B5EF4-FFF2-40B4-BE49-F238E27FC236}">
                <a16:creationId xmlns:a16="http://schemas.microsoft.com/office/drawing/2014/main" id="{AAB0E034-3CD7-4925-B3FA-3B412F8BA8AE}"/>
              </a:ext>
            </a:extLst>
          </p:cNvPr>
          <p:cNvSpPr txBox="1">
            <a:spLocks/>
          </p:cNvSpPr>
          <p:nvPr/>
        </p:nvSpPr>
        <p:spPr>
          <a:xfrm>
            <a:off x="6537655" y="2107590"/>
            <a:ext cx="5457076" cy="423192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Обратиться в Банк для заключения договора услуг торгового эквайринга для самостоятельной продажи билетов в кассе (сценарий 3)</a:t>
            </a:r>
          </a:p>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и/или заключить договор с билетной системой для предоставления функционала продажи билетов и «белого терминала» (сценарий 2)</a:t>
            </a:r>
          </a:p>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и/или заключить договор с билетным оператором на оказание услуг по реализации билетов, запросив также «белый терминал» (сценарий 1)</a:t>
            </a:r>
          </a:p>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В соответствии со сценариями 1-3, получив данные по платежным терминалам - зарегистрировать «белый» терминал в личном кабинете на портале pro.culture.ru.</a:t>
            </a:r>
          </a:p>
          <a:p>
            <a:pPr algn="l">
              <a:lnSpc>
                <a:spcPct val="100000"/>
              </a:lnSpc>
              <a:spcBef>
                <a:spcPts val="1200"/>
              </a:spcBef>
            </a:pPr>
            <a:r>
              <a:rPr lang="ru-RU" sz="12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ЕСЛИ </a:t>
            </a:r>
            <a:r>
              <a:rPr lang="ru-RU" sz="1200" b="1" dirty="0">
                <a:solidFill>
                  <a:srgbClr val="C00000"/>
                </a:solidFill>
                <a:latin typeface="Lato Light" panose="020F0502020204030203" pitchFamily="34" charset="0"/>
                <a:ea typeface="Lato Light" panose="020F0502020204030203" pitchFamily="34" charset="0"/>
                <a:cs typeface="Mukta ExtraLight" panose="020B0000000000000000" pitchFamily="34" charset="77"/>
              </a:rPr>
              <a:t>НЕ</a:t>
            </a:r>
            <a:r>
              <a:rPr lang="ru-RU" sz="12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ВСЕ МЕРОПРИЯТИЯ ПРОШЛИ МОДЕРАЦИЮ</a:t>
            </a:r>
          </a:p>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Необходимо сразу обсуждать необходимость наличия нескольких терминалов с, как минимум, одним «белым» для оплаты «Пушкинской картой»</a:t>
            </a:r>
            <a:endPar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9" name="TextBox 18">
            <a:extLst>
              <a:ext uri="{FF2B5EF4-FFF2-40B4-BE49-F238E27FC236}">
                <a16:creationId xmlns:a16="http://schemas.microsoft.com/office/drawing/2014/main" id="{FCD6EB65-6E21-41BA-8E0B-5F8D23A571C9}"/>
              </a:ext>
            </a:extLst>
          </p:cNvPr>
          <p:cNvSpPr txBox="1"/>
          <p:nvPr/>
        </p:nvSpPr>
        <p:spPr>
          <a:xfrm>
            <a:off x="6481277" y="930990"/>
            <a:ext cx="476412" cy="784830"/>
          </a:xfrm>
          <a:prstGeom prst="rect">
            <a:avLst/>
          </a:prstGeom>
          <a:noFill/>
        </p:spPr>
        <p:txBody>
          <a:bodyPr wrap="none" rtlCol="0" anchor="ctr" anchorCtr="0">
            <a:spAutoFit/>
          </a:bodyPr>
          <a:lstStyle/>
          <a:p>
            <a:r>
              <a:rPr lang="ru-RU" sz="4500" b="1" dirty="0">
                <a:solidFill>
                  <a:schemeClr val="accent1">
                    <a:lumMod val="60000"/>
                    <a:lumOff val="40000"/>
                  </a:schemeClr>
                </a:solidFill>
                <a:latin typeface="Poppins" pitchFamily="2" charset="77"/>
                <a:ea typeface="League Spartan" charset="0"/>
                <a:cs typeface="Poppins" pitchFamily="2" charset="77"/>
              </a:rPr>
              <a:t>4</a:t>
            </a:r>
            <a:endParaRPr lang="en-US" sz="4500" b="1" dirty="0">
              <a:solidFill>
                <a:schemeClr val="accent1">
                  <a:lumMod val="60000"/>
                  <a:lumOff val="40000"/>
                </a:schemeClr>
              </a:solidFill>
              <a:latin typeface="Poppins" pitchFamily="2" charset="77"/>
              <a:ea typeface="League Spartan" charset="0"/>
              <a:cs typeface="Poppins" pitchFamily="2" charset="77"/>
            </a:endParaRPr>
          </a:p>
        </p:txBody>
      </p:sp>
    </p:spTree>
    <p:extLst>
      <p:ext uri="{BB962C8B-B14F-4D97-AF65-F5344CB8AC3E}">
        <p14:creationId xmlns:p14="http://schemas.microsoft.com/office/powerpoint/2010/main" val="446622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p:txBody>
          <a:bodyPr/>
          <a:lstStyle/>
          <a:p>
            <a:fld id="{5A346923-26B5-41E0-89D7-D9BBEED0FA36}" type="slidenum">
              <a:rPr lang="ru-RU" smtClean="0"/>
              <a:t>11</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59" name="object 3">
            <a:extLst>
              <a:ext uri="{FF2B5EF4-FFF2-40B4-BE49-F238E27FC236}">
                <a16:creationId xmlns:a16="http://schemas.microsoft.com/office/drawing/2014/main" id="{D6651726-01CA-4880-8A4F-5CDE20DC0D45}"/>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Поддержка Почта Банка</a:t>
            </a:r>
          </a:p>
        </p:txBody>
      </p:sp>
      <p:sp>
        <p:nvSpPr>
          <p:cNvPr id="12" name="Rectangle 3">
            <a:extLst>
              <a:ext uri="{FF2B5EF4-FFF2-40B4-BE49-F238E27FC236}">
                <a16:creationId xmlns:a16="http://schemas.microsoft.com/office/drawing/2014/main" id="{A6564C74-23DE-496D-BF91-3907B2256583}"/>
              </a:ext>
            </a:extLst>
          </p:cNvPr>
          <p:cNvSpPr/>
          <p:nvPr/>
        </p:nvSpPr>
        <p:spPr>
          <a:xfrm>
            <a:off x="381000" y="2468648"/>
            <a:ext cx="11135085" cy="4368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Subtitle 2">
            <a:extLst>
              <a:ext uri="{FF2B5EF4-FFF2-40B4-BE49-F238E27FC236}">
                <a16:creationId xmlns:a16="http://schemas.microsoft.com/office/drawing/2014/main" id="{E72AA22D-CD05-4D42-BD5D-D43476E23EE0}"/>
              </a:ext>
            </a:extLst>
          </p:cNvPr>
          <p:cNvSpPr txBox="1">
            <a:spLocks/>
          </p:cNvSpPr>
          <p:nvPr/>
        </p:nvSpPr>
        <p:spPr>
          <a:xfrm>
            <a:off x="401813" y="2535949"/>
            <a:ext cx="11093455" cy="238526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spcBef>
                <a:spcPts val="1200"/>
              </a:spcBef>
            </a:pPr>
            <a:r>
              <a:rPr lang="ru-RU" sz="16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ЧЕМ ГОТОВЫ ПОМОЧЬ РЕГИОНАЛЬНЫЕ МЕНЕДЖЕРЫ ПОЧТА БАНКА:</a:t>
            </a:r>
            <a:endParaRPr lang="ru-RU" sz="18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a:p>
            <a:pPr marL="457200" indent="-457200" algn="just">
              <a:lnSpc>
                <a:spcPct val="100000"/>
              </a:lnSpc>
              <a:spcBef>
                <a:spcPts val="1200"/>
              </a:spcBef>
              <a:buFont typeface="+mj-lt"/>
              <a:buAutoNum type="alphaLcParenR"/>
            </a:pP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консультация по «Пушкинской карте»</a:t>
            </a:r>
          </a:p>
          <a:p>
            <a:pPr marL="457200" indent="-457200" algn="just">
              <a:lnSpc>
                <a:spcPct val="100000"/>
              </a:lnSpc>
              <a:spcBef>
                <a:spcPts val="1200"/>
              </a:spcBef>
              <a:buFont typeface="+mj-lt"/>
              <a:buAutoNum type="alphaLcParenR"/>
            </a:pP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подключение </a:t>
            </a:r>
            <a:r>
              <a:rPr lang="ru-RU" sz="16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интернет-эквайринга, торгового эквайринга, онлайн кассы</a:t>
            </a:r>
          </a:p>
          <a:p>
            <a:pPr marL="457200" indent="-457200" algn="just">
              <a:lnSpc>
                <a:spcPct val="100000"/>
              </a:lnSpc>
              <a:spcBef>
                <a:spcPts val="1200"/>
              </a:spcBef>
              <a:buFont typeface="+mj-lt"/>
              <a:buAutoNum type="alphaLcParenR"/>
            </a:pPr>
            <a:r>
              <a:rPr lang="ru-RU" sz="1600" dirty="0">
                <a:solidFill>
                  <a:schemeClr val="tx1"/>
                </a:solidFill>
              </a:rPr>
              <a:t>подключение </a:t>
            </a:r>
            <a:r>
              <a:rPr lang="ru-RU" sz="16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Почта Банк</a:t>
            </a:r>
            <a:r>
              <a:rPr lang="en-US" sz="16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t>
            </a:r>
            <a:r>
              <a:rPr lang="ru-RU" sz="16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билетный эквайринг.</a:t>
            </a:r>
            <a:endParaRPr lang="en-US" sz="16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marL="457200" indent="-457200" algn="just">
              <a:lnSpc>
                <a:spcPct val="100000"/>
              </a:lnSpc>
              <a:spcBef>
                <a:spcPts val="1200"/>
              </a:spcBef>
              <a:buFont typeface="+mj-lt"/>
              <a:buAutoNum type="alphaLcParenR"/>
            </a:pP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Учреждения культуры, которым не удалось договориться с билетной системой или с банком эквайером - Почта Банк готов подключить свой билетный эквайринг для приема «Пушкинских карт». Для этого необходимо обратиться к закрепленному менеджеру Банка.</a:t>
            </a:r>
          </a:p>
        </p:txBody>
      </p:sp>
      <p:sp>
        <p:nvSpPr>
          <p:cNvPr id="4" name="Прямоугольник 3">
            <a:extLst>
              <a:ext uri="{FF2B5EF4-FFF2-40B4-BE49-F238E27FC236}">
                <a16:creationId xmlns:a16="http://schemas.microsoft.com/office/drawing/2014/main" id="{E6373303-E191-4504-9BDF-D9C36102EC0A}"/>
              </a:ext>
            </a:extLst>
          </p:cNvPr>
          <p:cNvSpPr/>
          <p:nvPr/>
        </p:nvSpPr>
        <p:spPr>
          <a:xfrm>
            <a:off x="401812" y="1255803"/>
            <a:ext cx="11093455" cy="830997"/>
          </a:xfrm>
          <a:prstGeom prst="rect">
            <a:avLst/>
          </a:prstGeom>
        </p:spPr>
        <p:txBody>
          <a:bodyPr wrap="square">
            <a:spAutoFit/>
          </a:bodyPr>
          <a:lstStyle/>
          <a:p>
            <a:r>
              <a:rPr lang="ru-RU" sz="1600" dirty="0">
                <a:latin typeface="Lato Light" panose="020F0502020204030203" pitchFamily="34" charset="0"/>
                <a:ea typeface="Lato Light" panose="020F0502020204030203" pitchFamily="34" charset="0"/>
                <a:cs typeface="Mukta ExtraLight" panose="020B0000000000000000" pitchFamily="34" charset="77"/>
              </a:rPr>
              <a:t>Для поддержки учреждений культуры по проекту, Банк выделил региональных менеджеров в каждом Федеральном округе, удаленно поддержку оказывают сотрудники, территориально располагающиеся в 26 Субъектах Федерации.</a:t>
            </a:r>
            <a:endParaRPr lang="ru-RU" sz="1600" dirty="0"/>
          </a:p>
        </p:txBody>
      </p:sp>
      <p:sp>
        <p:nvSpPr>
          <p:cNvPr id="6" name="Прямоугольник 5">
            <a:extLst>
              <a:ext uri="{FF2B5EF4-FFF2-40B4-BE49-F238E27FC236}">
                <a16:creationId xmlns:a16="http://schemas.microsoft.com/office/drawing/2014/main" id="{654EC479-62AF-4FEA-8638-A040B8FB7754}"/>
              </a:ext>
            </a:extLst>
          </p:cNvPr>
          <p:cNvSpPr/>
          <p:nvPr/>
        </p:nvSpPr>
        <p:spPr>
          <a:xfrm>
            <a:off x="1614486" y="5054526"/>
            <a:ext cx="8963027" cy="1384995"/>
          </a:xfrm>
          <a:prstGeom prst="rect">
            <a:avLst/>
          </a:prstGeom>
        </p:spPr>
        <p:txBody>
          <a:bodyPr wrap="square" numCol="5">
            <a:spAutoFit/>
          </a:bodyPr>
          <a:lstStyle/>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Астрахань</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Владивосток</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Екатеринбург</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Казань</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Калининград</a:t>
            </a:r>
          </a:p>
          <a:p>
            <a:pPr marL="342900" indent="-342900">
              <a:spcAft>
                <a:spcPts val="0"/>
              </a:spcAft>
              <a:buFont typeface="+mj-lt"/>
              <a:buAutoNum type="arabicPeriod"/>
            </a:pPr>
            <a:endPar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Красноярск</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Москва</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Мурманск</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Н.-Новгород</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Новосибирск</a:t>
            </a:r>
          </a:p>
          <a:p>
            <a:pPr marL="342900" indent="-342900">
              <a:spcAft>
                <a:spcPts val="0"/>
              </a:spcAft>
              <a:buFont typeface="+mj-lt"/>
              <a:buAutoNum type="arabicPeriod"/>
            </a:pPr>
            <a:endPar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Омск</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Оренбург</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Пермь</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Петрозаводск</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Рязань</a:t>
            </a:r>
          </a:p>
          <a:p>
            <a:pPr marL="342900" indent="-342900">
              <a:spcAft>
                <a:spcPts val="0"/>
              </a:spcAft>
              <a:buFont typeface="+mj-lt"/>
              <a:buAutoNum type="arabicPeriod"/>
            </a:pPr>
            <a:endPar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Самара</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С.-Петербург</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Саратов</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Смоленск</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Ставрополь</a:t>
            </a:r>
          </a:p>
          <a:p>
            <a:pPr marL="342900" indent="-342900">
              <a:spcAft>
                <a:spcPts val="0"/>
              </a:spcAft>
              <a:buFont typeface="+mj-lt"/>
              <a:buAutoNum type="arabicPeriod"/>
            </a:pPr>
            <a:endPar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Сыктывкар</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Тверь</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Тюмень</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Уфа</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Хабаровск</a:t>
            </a:r>
          </a:p>
          <a:p>
            <a:pPr marL="342900" indent="-342900">
              <a:spcAft>
                <a:spcPts val="0"/>
              </a:spcAft>
              <a:buFont typeface="+mj-lt"/>
              <a:buAutoNum type="arabicPeriod"/>
            </a:pPr>
            <a:r>
              <a:rPr lang="ru-RU" sz="14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Чита</a:t>
            </a:r>
          </a:p>
        </p:txBody>
      </p:sp>
    </p:spTree>
    <p:extLst>
      <p:ext uri="{BB962C8B-B14F-4D97-AF65-F5344CB8AC3E}">
        <p14:creationId xmlns:p14="http://schemas.microsoft.com/office/powerpoint/2010/main" val="2322162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a:xfrm>
            <a:off x="11728174" y="6506817"/>
            <a:ext cx="364345" cy="280243"/>
          </a:xfrm>
        </p:spPr>
        <p:txBody>
          <a:bodyPr/>
          <a:lstStyle/>
          <a:p>
            <a:fld id="{5A346923-26B5-41E0-89D7-D9BBEED0FA36}" type="slidenum">
              <a:rPr lang="ru-RU" smtClean="0"/>
              <a:t>12</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59" name="object 3">
            <a:extLst>
              <a:ext uri="{FF2B5EF4-FFF2-40B4-BE49-F238E27FC236}">
                <a16:creationId xmlns:a16="http://schemas.microsoft.com/office/drawing/2014/main" id="{D6651726-01CA-4880-8A4F-5CDE20DC0D45}"/>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Поддержка Почта Банка</a:t>
            </a:r>
          </a:p>
        </p:txBody>
      </p:sp>
      <p:sp>
        <p:nvSpPr>
          <p:cNvPr id="12" name="Rectangle 3">
            <a:extLst>
              <a:ext uri="{FF2B5EF4-FFF2-40B4-BE49-F238E27FC236}">
                <a16:creationId xmlns:a16="http://schemas.microsoft.com/office/drawing/2014/main" id="{A6564C74-23DE-496D-BF91-3907B2256583}"/>
              </a:ext>
            </a:extLst>
          </p:cNvPr>
          <p:cNvSpPr/>
          <p:nvPr/>
        </p:nvSpPr>
        <p:spPr>
          <a:xfrm>
            <a:off x="381000" y="1116926"/>
            <a:ext cx="11135085" cy="4368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Subtitle 2">
            <a:extLst>
              <a:ext uri="{FF2B5EF4-FFF2-40B4-BE49-F238E27FC236}">
                <a16:creationId xmlns:a16="http://schemas.microsoft.com/office/drawing/2014/main" id="{E72AA22D-CD05-4D42-BD5D-D43476E23EE0}"/>
              </a:ext>
            </a:extLst>
          </p:cNvPr>
          <p:cNvSpPr txBox="1">
            <a:spLocks/>
          </p:cNvSpPr>
          <p:nvPr/>
        </p:nvSpPr>
        <p:spPr>
          <a:xfrm>
            <a:off x="401813" y="1184227"/>
            <a:ext cx="11093455" cy="423192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spcBef>
                <a:spcPts val="1200"/>
              </a:spcBef>
            </a:pPr>
            <a:r>
              <a:rPr lang="ru-RU" sz="16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ПОЧТА БАНК БИЛЕТНЫЙ ЭКВАЙРИНГ:</a:t>
            </a:r>
            <a:endParaRPr lang="ru-RU" sz="18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a:p>
            <a:pPr algn="just">
              <a:lnSpc>
                <a:spcPct val="100000"/>
              </a:lnSpc>
              <a:spcBef>
                <a:spcPts val="1200"/>
              </a:spcBef>
            </a:pP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Почта Банк реализовывает специальные доработки для проекта:</a:t>
            </a:r>
          </a:p>
          <a:p>
            <a:pPr marL="457200" indent="-457200" algn="just">
              <a:lnSpc>
                <a:spcPct val="100000"/>
              </a:lnSpc>
              <a:spcBef>
                <a:spcPts val="1200"/>
              </a:spcBef>
              <a:buFont typeface="+mj-lt"/>
              <a:buAutoNum type="alphaLcParenR"/>
            </a:pP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форма билета с отметкой согласно приказа. </a:t>
            </a:r>
          </a:p>
          <a:p>
            <a:pPr marL="457200" indent="-457200" algn="just">
              <a:lnSpc>
                <a:spcPct val="100000"/>
              </a:lnSpc>
              <a:spcBef>
                <a:spcPts val="1200"/>
              </a:spcBef>
              <a:buFont typeface="+mj-lt"/>
              <a:buAutoNum type="alphaLcParenR"/>
            </a:pP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обязательную отчетность по посещаемости собственников билетов. </a:t>
            </a:r>
          </a:p>
          <a:p>
            <a:pPr marL="457200" indent="-457200" algn="just">
              <a:lnSpc>
                <a:spcPct val="100000"/>
              </a:lnSpc>
              <a:spcBef>
                <a:spcPts val="1200"/>
              </a:spcBef>
              <a:buFont typeface="+mj-lt"/>
              <a:buAutoNum type="alphaLcParenR"/>
            </a:pP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Сплиты (доплата обычной картой при недостаточности средств на Пушкинской карте)</a:t>
            </a:r>
          </a:p>
          <a:p>
            <a:pPr marL="457200" indent="-457200" algn="just">
              <a:lnSpc>
                <a:spcPct val="100000"/>
              </a:lnSpc>
              <a:spcBef>
                <a:spcPts val="1200"/>
              </a:spcBef>
              <a:buFont typeface="+mj-lt"/>
              <a:buAutoNum type="alphaLcParenR"/>
            </a:pP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отдельную кнопку "оплата Пушкинской картой", которая будет появляться на мероприятиях, одобренных для оплаты такой картой. </a:t>
            </a:r>
          </a:p>
          <a:p>
            <a:pPr marL="457200" indent="-457200" algn="just">
              <a:lnSpc>
                <a:spcPct val="100000"/>
              </a:lnSpc>
              <a:spcBef>
                <a:spcPts val="1200"/>
              </a:spcBef>
              <a:buFont typeface="+mj-lt"/>
              <a:buAutoNum type="alphaLcParenR"/>
            </a:pP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Коллективная покупка – покупка билетов учителем сразу для группы посетителей мероприятий.</a:t>
            </a:r>
          </a:p>
          <a:p>
            <a:pPr algn="just">
              <a:lnSpc>
                <a:spcPct val="100000"/>
              </a:lnSpc>
              <a:spcBef>
                <a:spcPts val="1200"/>
              </a:spcBef>
            </a:pP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Менеджеры Почта Банка готовы оказать поддержку в постановке и контроле задачи текущей билетной системе Учреждения культуры. </a:t>
            </a:r>
          </a:p>
          <a:p>
            <a:pPr algn="just">
              <a:lnSpc>
                <a:spcPct val="100000"/>
              </a:lnSpc>
              <a:spcBef>
                <a:spcPts val="1200"/>
              </a:spcBef>
            </a:pP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В случае отказа билетной системы, Почта Банк готов подключить любую организацию к своему решению «Почта Банк билетный эквайринг", которое полностью поддерживает условия новой программы</a:t>
            </a:r>
          </a:p>
        </p:txBody>
      </p:sp>
      <p:sp>
        <p:nvSpPr>
          <p:cNvPr id="7" name="TextBox 6">
            <a:extLst>
              <a:ext uri="{FF2B5EF4-FFF2-40B4-BE49-F238E27FC236}">
                <a16:creationId xmlns:a16="http://schemas.microsoft.com/office/drawing/2014/main" id="{80359062-1081-43AF-8363-2007299E9C55}"/>
              </a:ext>
            </a:extLst>
          </p:cNvPr>
          <p:cNvSpPr txBox="1"/>
          <p:nvPr/>
        </p:nvSpPr>
        <p:spPr>
          <a:xfrm>
            <a:off x="401813" y="5770461"/>
            <a:ext cx="1111427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ru-RU" b="1" i="1" u="sng" dirty="0">
                <a:solidFill>
                  <a:srgbClr val="FF0000"/>
                </a:solidFill>
              </a:rPr>
              <a:t>ОЧЕНЬ ВАЖНО!</a:t>
            </a:r>
            <a:r>
              <a:rPr lang="ru-RU" b="1" i="1" dirty="0">
                <a:solidFill>
                  <a:srgbClr val="FF0000"/>
                </a:solidFill>
              </a:rPr>
              <a:t> </a:t>
            </a:r>
            <a:r>
              <a:rPr lang="ru-RU" dirty="0"/>
              <a:t>Для участия в программе нет необходимости получать терминалы именно в Почта Банке. Их можно получить у того банка, кто «</a:t>
            </a:r>
            <a:r>
              <a:rPr lang="ru-RU" dirty="0" err="1"/>
              <a:t>эквайрит</a:t>
            </a:r>
            <a:r>
              <a:rPr lang="ru-RU" dirty="0"/>
              <a:t>» учреждение.</a:t>
            </a:r>
            <a:endParaRPr kumimoji="0" lang="ru-RU" sz="1800" b="0" i="0" u="sng" strike="noStrike" cap="none" spc="0" normalizeH="0" baseline="0" dirty="0">
              <a:ln>
                <a:noFill/>
              </a:ln>
              <a:effectLst/>
              <a:uFillTx/>
              <a:sym typeface="Calibri"/>
            </a:endParaRPr>
          </a:p>
        </p:txBody>
      </p:sp>
    </p:spTree>
    <p:extLst>
      <p:ext uri="{BB962C8B-B14F-4D97-AF65-F5344CB8AC3E}">
        <p14:creationId xmlns:p14="http://schemas.microsoft.com/office/powerpoint/2010/main" val="4008001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a:xfrm>
            <a:off x="11728174" y="6506817"/>
            <a:ext cx="364345" cy="280243"/>
          </a:xfrm>
        </p:spPr>
        <p:txBody>
          <a:bodyPr/>
          <a:lstStyle/>
          <a:p>
            <a:fld id="{5A346923-26B5-41E0-89D7-D9BBEED0FA36}" type="slidenum">
              <a:rPr lang="ru-RU" smtClean="0"/>
              <a:t>13</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59" name="object 3">
            <a:extLst>
              <a:ext uri="{FF2B5EF4-FFF2-40B4-BE49-F238E27FC236}">
                <a16:creationId xmlns:a16="http://schemas.microsoft.com/office/drawing/2014/main" id="{D6651726-01CA-4880-8A4F-5CDE20DC0D45}"/>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Именной билет с отметкой при оплате пушкинской картой</a:t>
            </a:r>
          </a:p>
        </p:txBody>
      </p:sp>
      <p:pic>
        <p:nvPicPr>
          <p:cNvPr id="8" name="Рисунок 7">
            <a:extLst>
              <a:ext uri="{FF2B5EF4-FFF2-40B4-BE49-F238E27FC236}">
                <a16:creationId xmlns:a16="http://schemas.microsoft.com/office/drawing/2014/main" id="{750FA50D-9CE4-45F2-B5AB-E24974DC77FE}"/>
              </a:ext>
            </a:extLst>
          </p:cNvPr>
          <p:cNvPicPr>
            <a:picLocks noChangeAspect="1"/>
          </p:cNvPicPr>
          <p:nvPr/>
        </p:nvPicPr>
        <p:blipFill>
          <a:blip r:embed="rId2"/>
          <a:stretch>
            <a:fillRect/>
          </a:stretch>
        </p:blipFill>
        <p:spPr>
          <a:xfrm>
            <a:off x="1696278" y="970223"/>
            <a:ext cx="8341750" cy="5689788"/>
          </a:xfrm>
          <a:prstGeom prst="rect">
            <a:avLst/>
          </a:prstGeom>
        </p:spPr>
      </p:pic>
      <p:sp>
        <p:nvSpPr>
          <p:cNvPr id="3" name="Прямоугольник 2">
            <a:extLst>
              <a:ext uri="{FF2B5EF4-FFF2-40B4-BE49-F238E27FC236}">
                <a16:creationId xmlns:a16="http://schemas.microsoft.com/office/drawing/2014/main" id="{617E37CE-D5A3-4232-9BAE-28CB82DA34FB}"/>
              </a:ext>
            </a:extLst>
          </p:cNvPr>
          <p:cNvSpPr/>
          <p:nvPr/>
        </p:nvSpPr>
        <p:spPr>
          <a:xfrm>
            <a:off x="4757530" y="2902226"/>
            <a:ext cx="980661" cy="887896"/>
          </a:xfrm>
          <a:prstGeom prst="rect">
            <a:avLst/>
          </a:prstGeom>
          <a:noFill/>
          <a:ln w="38100">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952224A0-6703-407B-8F7B-C20433F51BCF}"/>
              </a:ext>
            </a:extLst>
          </p:cNvPr>
          <p:cNvSpPr/>
          <p:nvPr/>
        </p:nvSpPr>
        <p:spPr>
          <a:xfrm>
            <a:off x="1696278" y="4724400"/>
            <a:ext cx="3631096" cy="887896"/>
          </a:xfrm>
          <a:prstGeom prst="rect">
            <a:avLst/>
          </a:prstGeom>
          <a:noFill/>
          <a:ln w="38100">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4037127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a:xfrm>
            <a:off x="11650266" y="6518964"/>
            <a:ext cx="442254" cy="215665"/>
          </a:xfrm>
        </p:spPr>
        <p:txBody>
          <a:bodyPr/>
          <a:lstStyle/>
          <a:p>
            <a:fld id="{5A346923-26B5-41E0-89D7-D9BBEED0FA36}" type="slidenum">
              <a:rPr lang="ru-RU" smtClean="0"/>
              <a:t>14</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59" name="object 3">
            <a:extLst>
              <a:ext uri="{FF2B5EF4-FFF2-40B4-BE49-F238E27FC236}">
                <a16:creationId xmlns:a16="http://schemas.microsoft.com/office/drawing/2014/main" id="{D6651726-01CA-4880-8A4F-5CDE20DC0D45}"/>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Первый контакт и предварительные результаты</a:t>
            </a:r>
          </a:p>
        </p:txBody>
      </p:sp>
      <p:sp>
        <p:nvSpPr>
          <p:cNvPr id="12" name="Rectangle 3">
            <a:extLst>
              <a:ext uri="{FF2B5EF4-FFF2-40B4-BE49-F238E27FC236}">
                <a16:creationId xmlns:a16="http://schemas.microsoft.com/office/drawing/2014/main" id="{A6564C74-23DE-496D-BF91-3907B2256583}"/>
              </a:ext>
            </a:extLst>
          </p:cNvPr>
          <p:cNvSpPr/>
          <p:nvPr/>
        </p:nvSpPr>
        <p:spPr>
          <a:xfrm>
            <a:off x="515181" y="4963981"/>
            <a:ext cx="11135085" cy="4368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Subtitle 2">
            <a:extLst>
              <a:ext uri="{FF2B5EF4-FFF2-40B4-BE49-F238E27FC236}">
                <a16:creationId xmlns:a16="http://schemas.microsoft.com/office/drawing/2014/main" id="{E72AA22D-CD05-4D42-BD5D-D43476E23EE0}"/>
              </a:ext>
            </a:extLst>
          </p:cNvPr>
          <p:cNvSpPr txBox="1">
            <a:spLocks/>
          </p:cNvSpPr>
          <p:nvPr/>
        </p:nvSpPr>
        <p:spPr>
          <a:xfrm>
            <a:off x="515180" y="1032950"/>
            <a:ext cx="11093455" cy="29238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spcBef>
                <a:spcPts val="1200"/>
              </a:spcBef>
            </a:pP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Проведен опрос </a:t>
            </a:r>
            <a:r>
              <a:rPr lang="en-US"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47</a:t>
            </a: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0 контактов Учреждений культуры из 859 запланированных: </a:t>
            </a:r>
            <a:endParaRPr lang="ru-RU" sz="16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0" name="Subtitle 2">
            <a:extLst>
              <a:ext uri="{FF2B5EF4-FFF2-40B4-BE49-F238E27FC236}">
                <a16:creationId xmlns:a16="http://schemas.microsoft.com/office/drawing/2014/main" id="{09BFF873-235E-4BD8-BBA0-E505B10EA99B}"/>
              </a:ext>
            </a:extLst>
          </p:cNvPr>
          <p:cNvSpPr txBox="1">
            <a:spLocks/>
          </p:cNvSpPr>
          <p:nvPr/>
        </p:nvSpPr>
        <p:spPr>
          <a:xfrm>
            <a:off x="515181" y="5026248"/>
            <a:ext cx="11093455" cy="149271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spcBef>
                <a:spcPts val="1200"/>
              </a:spcBef>
            </a:pPr>
            <a:r>
              <a:rPr lang="ru-RU" sz="16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УЧИТЫВАЯ СРОКИ ЗАПУСКА ПРОЕКТА, ПРЕДЛАГАЕМ:</a:t>
            </a:r>
          </a:p>
          <a:p>
            <a:pPr marL="342900" indent="-342900" algn="just">
              <a:lnSpc>
                <a:spcPct val="100000"/>
              </a:lnSpc>
              <a:spcBef>
                <a:spcPts val="1200"/>
              </a:spcBef>
              <a:buFont typeface="+mj-lt"/>
              <a:buAutoNum type="arabicPeriod"/>
            </a:pP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Проинформировать Учреждения культуры о программе «Пушкинская Карта» со стороны Министерств.</a:t>
            </a:r>
          </a:p>
          <a:p>
            <a:pPr marL="342900" indent="-342900" algn="just">
              <a:lnSpc>
                <a:spcPct val="100000"/>
              </a:lnSpc>
              <a:spcBef>
                <a:spcPts val="1200"/>
              </a:spcBef>
              <a:buFont typeface="+mj-lt"/>
              <a:buAutoNum type="arabicPeriod"/>
            </a:pP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Предоставить контакты менеджеров Почта Банка, предупредив о звонке из Банка.</a:t>
            </a:r>
          </a:p>
          <a:p>
            <a:pPr marL="342900" indent="-342900" algn="just">
              <a:lnSpc>
                <a:spcPct val="100000"/>
              </a:lnSpc>
              <a:spcBef>
                <a:spcPts val="1200"/>
              </a:spcBef>
              <a:buFont typeface="+mj-lt"/>
              <a:buAutoNum type="arabicPeriod"/>
            </a:pP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Предоставить полную информацию при разговоре с сотрудниками Банка.</a:t>
            </a:r>
          </a:p>
        </p:txBody>
      </p:sp>
      <p:sp>
        <p:nvSpPr>
          <p:cNvPr id="11" name="Subtitle 2">
            <a:extLst>
              <a:ext uri="{FF2B5EF4-FFF2-40B4-BE49-F238E27FC236}">
                <a16:creationId xmlns:a16="http://schemas.microsoft.com/office/drawing/2014/main" id="{6B66879F-0F2F-4591-9769-1D84B3247285}"/>
              </a:ext>
            </a:extLst>
          </p:cNvPr>
          <p:cNvSpPr txBox="1">
            <a:spLocks/>
          </p:cNvSpPr>
          <p:nvPr/>
        </p:nvSpPr>
        <p:spPr>
          <a:xfrm>
            <a:off x="549271" y="3494348"/>
            <a:ext cx="11093455" cy="113877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spcBef>
                <a:spcPts val="1200"/>
              </a:spcBef>
            </a:pPr>
            <a:r>
              <a:rPr lang="ru-RU" sz="14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ПРИ ОПРОСЕ, СТОЛКНУЛИСЬ:</a:t>
            </a:r>
            <a:endParaRPr lang="ru-RU" sz="18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marL="285750" indent="-285750" algn="just">
              <a:lnSpc>
                <a:spcPct val="100000"/>
              </a:lnSpc>
              <a:spcBef>
                <a:spcPts val="600"/>
              </a:spcBef>
              <a:buFont typeface="Arial" panose="020B0604020202020204" pitchFamily="34" charset="0"/>
              <a:buChar cha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с отсутствием на рабочих местах ответственных сотрудников</a:t>
            </a:r>
          </a:p>
          <a:p>
            <a:pPr marL="285750" indent="-285750" algn="just">
              <a:lnSpc>
                <a:spcPct val="100000"/>
              </a:lnSpc>
              <a:spcBef>
                <a:spcPts val="600"/>
              </a:spcBef>
              <a:buFont typeface="Arial" panose="020B0604020202020204" pitchFamily="34" charset="0"/>
              <a:buChar cha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с нежеланием отвечать на вопросы </a:t>
            </a:r>
          </a:p>
          <a:p>
            <a:pPr marL="285750" indent="-285750" algn="just">
              <a:lnSpc>
                <a:spcPct val="100000"/>
              </a:lnSpc>
              <a:spcBef>
                <a:spcPts val="600"/>
              </a:spcBef>
              <a:buFont typeface="Arial" panose="020B0604020202020204" pitchFamily="34" charset="0"/>
              <a:buChar cha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с отсутствием информации по задаваемым вопросам</a:t>
            </a:r>
          </a:p>
        </p:txBody>
      </p:sp>
      <p:grpSp>
        <p:nvGrpSpPr>
          <p:cNvPr id="15" name="Группа 14">
            <a:extLst>
              <a:ext uri="{FF2B5EF4-FFF2-40B4-BE49-F238E27FC236}">
                <a16:creationId xmlns:a16="http://schemas.microsoft.com/office/drawing/2014/main" id="{11C86ABD-B489-4D6A-8C38-08170FEA1B8F}"/>
              </a:ext>
            </a:extLst>
          </p:cNvPr>
          <p:cNvGrpSpPr/>
          <p:nvPr/>
        </p:nvGrpSpPr>
        <p:grpSpPr>
          <a:xfrm>
            <a:off x="1429385" y="1474362"/>
            <a:ext cx="3835400" cy="1753512"/>
            <a:chOff x="-656768" y="2711690"/>
            <a:chExt cx="3835400" cy="1753512"/>
          </a:xfrm>
        </p:grpSpPr>
        <p:sp>
          <p:nvSpPr>
            <p:cNvPr id="21" name="Равнобедренный треугольник 20">
              <a:extLst>
                <a:ext uri="{FF2B5EF4-FFF2-40B4-BE49-F238E27FC236}">
                  <a16:creationId xmlns:a16="http://schemas.microsoft.com/office/drawing/2014/main" id="{09B03A53-EF19-462F-BBEE-8BBEE71AF82B}"/>
                </a:ext>
              </a:extLst>
            </p:cNvPr>
            <p:cNvSpPr/>
            <p:nvPr/>
          </p:nvSpPr>
          <p:spPr>
            <a:xfrm rot="16200000">
              <a:off x="1321272" y="2854606"/>
              <a:ext cx="1327122" cy="144780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2" name="Диаграмма 21">
              <a:extLst>
                <a:ext uri="{FF2B5EF4-FFF2-40B4-BE49-F238E27FC236}">
                  <a16:creationId xmlns:a16="http://schemas.microsoft.com/office/drawing/2014/main" id="{9D52438E-6C17-4FBE-87A2-C035A68CAB9C}"/>
                </a:ext>
              </a:extLst>
            </p:cNvPr>
            <p:cNvGraphicFramePr/>
            <p:nvPr>
              <p:extLst>
                <p:ext uri="{D42A27DB-BD31-4B8C-83A1-F6EECF244321}">
                  <p14:modId xmlns:p14="http://schemas.microsoft.com/office/powerpoint/2010/main" val="2036715982"/>
                </p:ext>
              </p:extLst>
            </p:nvPr>
          </p:nvGraphicFramePr>
          <p:xfrm>
            <a:off x="-656768" y="2711690"/>
            <a:ext cx="3835400" cy="1753512"/>
          </p:xfrm>
          <a:graphic>
            <a:graphicData uri="http://schemas.openxmlformats.org/drawingml/2006/chart">
              <c:chart xmlns:c="http://schemas.openxmlformats.org/drawingml/2006/chart" xmlns:r="http://schemas.openxmlformats.org/officeDocument/2006/relationships" r:id="rId2"/>
            </a:graphicData>
          </a:graphic>
        </p:graphicFrame>
        <p:sp>
          <p:nvSpPr>
            <p:cNvPr id="23" name="Прямоугольник 22">
              <a:extLst>
                <a:ext uri="{FF2B5EF4-FFF2-40B4-BE49-F238E27FC236}">
                  <a16:creationId xmlns:a16="http://schemas.microsoft.com/office/drawing/2014/main" id="{9E557C7E-AA6C-4FF0-B258-6840F72B12FD}"/>
                </a:ext>
              </a:extLst>
            </p:cNvPr>
            <p:cNvSpPr/>
            <p:nvPr/>
          </p:nvSpPr>
          <p:spPr>
            <a:xfrm>
              <a:off x="1422180" y="3465335"/>
              <a:ext cx="609462" cy="246221"/>
            </a:xfrm>
            <a:prstGeom prst="rect">
              <a:avLst/>
            </a:prstGeom>
          </p:spPr>
          <p:txBody>
            <a:bodyPr wrap="none">
              <a:spAutoFit/>
            </a:bodyPr>
            <a:lstStyle/>
            <a:p>
              <a:r>
                <a:rPr lang="ru-RU" sz="1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470 шт.</a:t>
              </a:r>
              <a:endParaRPr lang="ru-RU" sz="1000" dirty="0">
                <a:solidFill>
                  <a:schemeClr val="bg1"/>
                </a:solidFill>
              </a:endParaRPr>
            </a:p>
          </p:txBody>
        </p:sp>
      </p:grpSp>
      <p:graphicFrame>
        <p:nvGraphicFramePr>
          <p:cNvPr id="24" name="Таблица 23">
            <a:extLst>
              <a:ext uri="{FF2B5EF4-FFF2-40B4-BE49-F238E27FC236}">
                <a16:creationId xmlns:a16="http://schemas.microsoft.com/office/drawing/2014/main" id="{4918E59D-42A3-4C7D-98BA-0386773622C8}"/>
              </a:ext>
            </a:extLst>
          </p:cNvPr>
          <p:cNvGraphicFramePr>
            <a:graphicFrameLocks noGrp="1"/>
          </p:cNvGraphicFramePr>
          <p:nvPr>
            <p:extLst>
              <p:ext uri="{D42A27DB-BD31-4B8C-83A1-F6EECF244321}">
                <p14:modId xmlns:p14="http://schemas.microsoft.com/office/powerpoint/2010/main" val="2976526305"/>
              </p:ext>
            </p:extLst>
          </p:nvPr>
        </p:nvGraphicFramePr>
        <p:xfrm>
          <a:off x="4348892" y="1345153"/>
          <a:ext cx="5303413" cy="1716292"/>
        </p:xfrm>
        <a:graphic>
          <a:graphicData uri="http://schemas.openxmlformats.org/drawingml/2006/table">
            <a:tbl>
              <a:tblPr/>
              <a:tblGrid>
                <a:gridCol w="2916000">
                  <a:extLst>
                    <a:ext uri="{9D8B030D-6E8A-4147-A177-3AD203B41FA5}">
                      <a16:colId xmlns:a16="http://schemas.microsoft.com/office/drawing/2014/main" val="736358097"/>
                    </a:ext>
                  </a:extLst>
                </a:gridCol>
                <a:gridCol w="1190171">
                  <a:extLst>
                    <a:ext uri="{9D8B030D-6E8A-4147-A177-3AD203B41FA5}">
                      <a16:colId xmlns:a16="http://schemas.microsoft.com/office/drawing/2014/main" val="3772228731"/>
                    </a:ext>
                  </a:extLst>
                </a:gridCol>
                <a:gridCol w="1197242">
                  <a:extLst>
                    <a:ext uri="{9D8B030D-6E8A-4147-A177-3AD203B41FA5}">
                      <a16:colId xmlns:a16="http://schemas.microsoft.com/office/drawing/2014/main" val="619665509"/>
                    </a:ext>
                  </a:extLst>
                </a:gridCol>
              </a:tblGrid>
              <a:tr h="242230">
                <a:tc>
                  <a:txBody>
                    <a:bodyPr/>
                    <a:lstStyle/>
                    <a:p>
                      <a:pPr algn="ctr" fontAlgn="ctr"/>
                      <a:endParaRPr lang="ru-RU" sz="1100" b="1" i="0" u="none" strike="noStrike" dirty="0">
                        <a:solidFill>
                          <a:srgbClr val="000000"/>
                        </a:solidFill>
                        <a:effectLst/>
                        <a:latin typeface="Times New Roman" panose="02020603050405020304" pitchFamily="18"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100" b="1" i="0" u="none" strike="noStrike" dirty="0">
                          <a:solidFill>
                            <a:srgbClr val="000000"/>
                          </a:solidFill>
                          <a:effectLst/>
                          <a:latin typeface="Times New Roman" panose="02020603050405020304" pitchFamily="18" charset="0"/>
                        </a:rPr>
                        <a:t>Кол-во</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100" b="1" i="0" u="none" strike="noStrike" dirty="0">
                          <a:solidFill>
                            <a:srgbClr val="000000"/>
                          </a:solidFill>
                          <a:effectLst/>
                          <a:latin typeface="Times New Roman" panose="02020603050405020304" pitchFamily="18" charset="0"/>
                        </a:rPr>
                        <a: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7068141"/>
                  </a:ext>
                </a:extLst>
              </a:tr>
              <a:tr h="24567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100" b="1" i="0" u="none" strike="noStrike" kern="1700" baseline="0" dirty="0">
                          <a:solidFill>
                            <a:srgbClr val="000000"/>
                          </a:solidFill>
                          <a:effectLst/>
                          <a:latin typeface="+mj-lt"/>
                        </a:rPr>
                        <a:t>Предоставили данные</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solidFill>
                            <a:srgbClr val="000000"/>
                          </a:solidFill>
                          <a:effectLst/>
                          <a:latin typeface="Calibri" panose="020F0502020204030204" pitchFamily="34" charset="0"/>
                        </a:rPr>
                        <a:t>167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ru-RU" sz="1200" b="0" i="0" u="none" strike="noStrike" dirty="0">
                          <a:solidFill>
                            <a:srgbClr val="000000"/>
                          </a:solidFill>
                          <a:effectLst/>
                          <a:latin typeface="Calibri" panose="020F0502020204030204" pitchFamily="34" charset="0"/>
                        </a:rPr>
                        <a:t>35%</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63097309"/>
                  </a:ext>
                </a:extLst>
              </a:tr>
              <a:tr h="24567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100" b="1" i="0" u="none" strike="noStrike" kern="1700" baseline="0" dirty="0">
                          <a:solidFill>
                            <a:srgbClr val="000000"/>
                          </a:solidFill>
                          <a:effectLst/>
                          <a:latin typeface="+mj-lt"/>
                        </a:rPr>
                        <a:t>Нужно время для сбора информации</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solidFill>
                            <a:srgbClr val="000000"/>
                          </a:solidFill>
                          <a:effectLst/>
                          <a:latin typeface="Calibri" panose="020F0502020204030204" pitchFamily="34" charset="0"/>
                        </a:rPr>
                        <a:t>124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ru-RU" sz="1200" b="0" i="0" u="none" strike="noStrike" dirty="0">
                          <a:solidFill>
                            <a:srgbClr val="000000"/>
                          </a:solidFill>
                          <a:effectLst/>
                          <a:latin typeface="Calibri" panose="020F0502020204030204" pitchFamily="34" charset="0"/>
                        </a:rPr>
                        <a:t>26%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935387455"/>
                  </a:ext>
                </a:extLst>
              </a:tr>
              <a:tr h="24567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100" b="1" i="0" u="none" strike="noStrike" kern="1700" baseline="0" dirty="0">
                          <a:solidFill>
                            <a:srgbClr val="000000"/>
                          </a:solidFill>
                          <a:effectLst/>
                          <a:latin typeface="+mj-lt"/>
                        </a:rPr>
                        <a:t>Требуют письменный запрос</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solidFill>
                            <a:srgbClr val="000000"/>
                          </a:solidFill>
                          <a:effectLst/>
                          <a:latin typeface="Calibri" panose="020F0502020204030204" pitchFamily="34" charset="0"/>
                        </a:rPr>
                        <a:t>127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ru-RU" sz="1200" b="0" i="0" u="none" strike="noStrike" dirty="0">
                          <a:solidFill>
                            <a:srgbClr val="000000"/>
                          </a:solidFill>
                          <a:effectLst/>
                          <a:latin typeface="Calibri" panose="020F0502020204030204" pitchFamily="34" charset="0"/>
                        </a:rPr>
                        <a:t>27%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073735875"/>
                  </a:ext>
                </a:extLst>
              </a:tr>
              <a:tr h="24567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100" b="1" i="0" u="none" strike="noStrike" kern="1700" baseline="0" dirty="0">
                          <a:solidFill>
                            <a:srgbClr val="000000"/>
                          </a:solidFill>
                          <a:effectLst/>
                          <a:latin typeface="+mj-lt"/>
                        </a:rPr>
                        <a:t>Не знают о проекте</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solidFill>
                            <a:srgbClr val="000000"/>
                          </a:solidFill>
                          <a:effectLst/>
                          <a:latin typeface="Calibri" panose="020F0502020204030204" pitchFamily="34" charset="0"/>
                        </a:rPr>
                        <a:t>32</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ru-RU" sz="1200" b="0" i="0" u="none" strike="noStrike" dirty="0">
                          <a:solidFill>
                            <a:srgbClr val="000000"/>
                          </a:solidFill>
                          <a:effectLst/>
                          <a:latin typeface="Calibri" panose="020F0502020204030204" pitchFamily="34" charset="0"/>
                        </a:rPr>
                        <a:t>7%</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674866366"/>
                  </a:ext>
                </a:extLst>
              </a:tr>
              <a:tr h="245677">
                <a:tc>
                  <a:txBody>
                    <a:bodyPr/>
                    <a:lstStyle/>
                    <a:p>
                      <a:pPr algn="l" fontAlgn="ctr"/>
                      <a:r>
                        <a:rPr lang="ru-RU" sz="1100" b="1" i="0" u="none" strike="noStrike" kern="1700" baseline="0" dirty="0">
                          <a:solidFill>
                            <a:srgbClr val="000000"/>
                          </a:solidFill>
                          <a:effectLst/>
                          <a:latin typeface="+mj-lt"/>
                        </a:rPr>
                        <a:t>Не интересна программа</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i="0" u="none" strike="noStrike" dirty="0">
                          <a:solidFill>
                            <a:srgbClr val="000000"/>
                          </a:solidFill>
                          <a:effectLst/>
                          <a:latin typeface="Calibri" panose="020F0502020204030204" pitchFamily="34" charset="0"/>
                        </a:rPr>
                        <a:t>14</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fontAlgn="ctr"/>
                      <a:r>
                        <a:rPr lang="ru-RU" sz="1200" b="0" i="0" u="none" strike="noStrike" dirty="0">
                          <a:solidFill>
                            <a:srgbClr val="000000"/>
                          </a:solidFill>
                          <a:effectLst/>
                          <a:latin typeface="Calibri" panose="020F0502020204030204" pitchFamily="34" charset="0"/>
                        </a:rPr>
                        <a:t>3%</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796683511"/>
                  </a:ext>
                </a:extLst>
              </a:tr>
              <a:tr h="24567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100" b="1" i="0" u="none" strike="noStrike" kern="1700" baseline="0" dirty="0">
                          <a:solidFill>
                            <a:srgbClr val="000000"/>
                          </a:solidFill>
                          <a:effectLst/>
                          <a:latin typeface="+mj-lt"/>
                        </a:rPr>
                        <a:t>Не дозвонились</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200" b="0" i="0" u="none" strike="noStrike" dirty="0">
                          <a:solidFill>
                            <a:srgbClr val="000000"/>
                          </a:solidFill>
                          <a:effectLst/>
                          <a:latin typeface="Calibri" panose="020F0502020204030204" pitchFamily="34" charset="0"/>
                        </a:rPr>
                        <a:t>6</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ru-RU" sz="1200" b="0" i="0" u="none" strike="noStrike" dirty="0">
                          <a:solidFill>
                            <a:srgbClr val="000000"/>
                          </a:solidFill>
                          <a:effectLst/>
                          <a:latin typeface="Calibri" panose="020F0502020204030204" pitchFamily="34" charset="0"/>
                        </a:rPr>
                        <a:t>1%</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31191129"/>
                  </a:ext>
                </a:extLst>
              </a:tr>
            </a:tbl>
          </a:graphicData>
        </a:graphic>
      </p:graphicFrame>
    </p:spTree>
    <p:extLst>
      <p:ext uri="{BB962C8B-B14F-4D97-AF65-F5344CB8AC3E}">
        <p14:creationId xmlns:p14="http://schemas.microsoft.com/office/powerpoint/2010/main" val="2184959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a:xfrm>
            <a:off x="11741426" y="6574970"/>
            <a:ext cx="351093" cy="212089"/>
          </a:xfrm>
        </p:spPr>
        <p:txBody>
          <a:bodyPr/>
          <a:lstStyle/>
          <a:p>
            <a:fld id="{5A346923-26B5-41E0-89D7-D9BBEED0FA36}" type="slidenum">
              <a:rPr lang="ru-RU" smtClean="0"/>
              <a:t>15</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59" name="object 3">
            <a:extLst>
              <a:ext uri="{FF2B5EF4-FFF2-40B4-BE49-F238E27FC236}">
                <a16:creationId xmlns:a16="http://schemas.microsoft.com/office/drawing/2014/main" id="{D6651726-01CA-4880-8A4F-5CDE20DC0D45}"/>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Ответы на часто задаваемые вопросы:</a:t>
            </a:r>
          </a:p>
        </p:txBody>
      </p:sp>
      <p:graphicFrame>
        <p:nvGraphicFramePr>
          <p:cNvPr id="7" name="Таблица 7">
            <a:extLst>
              <a:ext uri="{FF2B5EF4-FFF2-40B4-BE49-F238E27FC236}">
                <a16:creationId xmlns:a16="http://schemas.microsoft.com/office/drawing/2014/main" id="{E963D41A-04A8-409C-B41D-03774C65C501}"/>
              </a:ext>
            </a:extLst>
          </p:cNvPr>
          <p:cNvGraphicFramePr>
            <a:graphicFrameLocks noGrp="1"/>
          </p:cNvGraphicFramePr>
          <p:nvPr>
            <p:extLst>
              <p:ext uri="{D42A27DB-BD31-4B8C-83A1-F6EECF244321}">
                <p14:modId xmlns:p14="http://schemas.microsoft.com/office/powerpoint/2010/main" val="188711559"/>
              </p:ext>
            </p:extLst>
          </p:nvPr>
        </p:nvGraphicFramePr>
        <p:xfrm>
          <a:off x="567189" y="1695929"/>
          <a:ext cx="11349783" cy="4663440"/>
        </p:xfrm>
        <a:graphic>
          <a:graphicData uri="http://schemas.openxmlformats.org/drawingml/2006/table">
            <a:tbl>
              <a:tblPr firstRow="1" bandRow="1">
                <a:tableStyleId>{2D5ABB26-0587-4C30-8999-92F81FD0307C}</a:tableStyleId>
              </a:tblPr>
              <a:tblGrid>
                <a:gridCol w="4577923">
                  <a:extLst>
                    <a:ext uri="{9D8B030D-6E8A-4147-A177-3AD203B41FA5}">
                      <a16:colId xmlns:a16="http://schemas.microsoft.com/office/drawing/2014/main" val="558634478"/>
                    </a:ext>
                  </a:extLst>
                </a:gridCol>
                <a:gridCol w="6771860">
                  <a:extLst>
                    <a:ext uri="{9D8B030D-6E8A-4147-A177-3AD203B41FA5}">
                      <a16:colId xmlns:a16="http://schemas.microsoft.com/office/drawing/2014/main" val="78255968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Где взять информацию о четырех полях, которые нужны для регистрации в программе?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У банка-эквайера или в билетной системе, необходимая информация есть в процессинге кредитной организации.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96297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Какую задачу вы должны поставить своей билетной системе по доработкам к 1 сентября 2021?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ru-RU" dirty="0"/>
                        <a:t>Реализовать форму билета согласно правилам проекта.</a:t>
                      </a:r>
                    </a:p>
                    <a:p>
                      <a:pPr marL="285750" indent="-285750">
                        <a:buFont typeface="Arial" panose="020B0604020202020204" pitchFamily="34" charset="0"/>
                        <a:buChar char="•"/>
                      </a:pPr>
                      <a:r>
                        <a:rPr lang="ru-RU" dirty="0"/>
                        <a:t>Реализовать кнопку "оплатить Пушкинской картой" на сайтах, где продаются билеты.</a:t>
                      </a:r>
                    </a:p>
                    <a:p>
                      <a:pPr marL="285750" indent="-285750">
                        <a:buFont typeface="Arial" panose="020B0604020202020204" pitchFamily="34" charset="0"/>
                        <a:buChar char="•"/>
                      </a:pPr>
                      <a:r>
                        <a:rPr lang="ru-RU" dirty="0"/>
                        <a:t>Реализовать отчетность по явкам на события.</a:t>
                      </a:r>
                    </a:p>
                    <a:p>
                      <a:pPr marL="285750" indent="-285750">
                        <a:buFont typeface="Arial" panose="020B0604020202020204" pitchFamily="34" charset="0"/>
                        <a:buChar char="•"/>
                      </a:pPr>
                      <a:r>
                        <a:rPr lang="ru-RU" dirty="0"/>
                        <a:t>Реализовать возможность доплаты за билет обычной картой, при недостаточности средств на Пушкинской карте.</a:t>
                      </a:r>
                    </a:p>
                    <a:p>
                      <a:pPr marL="285750" indent="-285750">
                        <a:buFont typeface="Arial" panose="020B0604020202020204" pitchFamily="34" charset="0"/>
                        <a:buChar char="•"/>
                      </a:pPr>
                      <a:r>
                        <a:rPr lang="ru-RU" dirty="0"/>
                        <a:t>Реализовать возможность коллективных покупок.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1238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Что делать, если не получилось договориться с банком-эквайером или билетной системой?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dirty="0"/>
                        <a:t>Привлечь к переговорам менеджера Почта Банка.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dirty="0"/>
                        <a:t>Перейти на решение "Почта Банк Билет" - которое полностью соответствует условиям  программы. Для получения более подробной информации, обращаться к закрепленным менеджерам, слайд 21</a:t>
                      </a:r>
                    </a:p>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7208169"/>
                  </a:ext>
                </a:extLst>
              </a:tr>
            </a:tbl>
          </a:graphicData>
        </a:graphic>
      </p:graphicFrame>
      <p:graphicFrame>
        <p:nvGraphicFramePr>
          <p:cNvPr id="3" name="Таблица 3">
            <a:extLst>
              <a:ext uri="{FF2B5EF4-FFF2-40B4-BE49-F238E27FC236}">
                <a16:creationId xmlns:a16="http://schemas.microsoft.com/office/drawing/2014/main" id="{F0672CFC-F842-45E6-9FB6-D97E8710F2F9}"/>
              </a:ext>
            </a:extLst>
          </p:cNvPr>
          <p:cNvGraphicFramePr>
            <a:graphicFrameLocks noGrp="1"/>
          </p:cNvGraphicFramePr>
          <p:nvPr>
            <p:extLst>
              <p:ext uri="{D42A27DB-BD31-4B8C-83A1-F6EECF244321}">
                <p14:modId xmlns:p14="http://schemas.microsoft.com/office/powerpoint/2010/main" val="3357228503"/>
              </p:ext>
            </p:extLst>
          </p:nvPr>
        </p:nvGraphicFramePr>
        <p:xfrm>
          <a:off x="567189" y="1141453"/>
          <a:ext cx="11349782" cy="370840"/>
        </p:xfrm>
        <a:graphic>
          <a:graphicData uri="http://schemas.openxmlformats.org/drawingml/2006/table">
            <a:tbl>
              <a:tblPr firstRow="1" bandRow="1">
                <a:tableStyleId>{5C22544A-7EE6-4342-B048-85BDC9FD1C3A}</a:tableStyleId>
              </a:tblPr>
              <a:tblGrid>
                <a:gridCol w="4561402">
                  <a:extLst>
                    <a:ext uri="{9D8B030D-6E8A-4147-A177-3AD203B41FA5}">
                      <a16:colId xmlns:a16="http://schemas.microsoft.com/office/drawing/2014/main" val="2447765377"/>
                    </a:ext>
                  </a:extLst>
                </a:gridCol>
                <a:gridCol w="6788380">
                  <a:extLst>
                    <a:ext uri="{9D8B030D-6E8A-4147-A177-3AD203B41FA5}">
                      <a16:colId xmlns:a16="http://schemas.microsoft.com/office/drawing/2014/main" val="1940190230"/>
                    </a:ext>
                  </a:extLst>
                </a:gridCol>
              </a:tblGrid>
              <a:tr h="370840">
                <a:tc>
                  <a:txBody>
                    <a:bodyPr/>
                    <a:lstStyle/>
                    <a:p>
                      <a:r>
                        <a:rPr lang="ru-RU" dirty="0">
                          <a:solidFill>
                            <a:schemeClr val="tx1"/>
                          </a:solidFill>
                        </a:rPr>
                        <a:t>ВОПРОС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ОТВЕТ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4858428"/>
                  </a:ext>
                </a:extLst>
              </a:tr>
            </a:tbl>
          </a:graphicData>
        </a:graphic>
      </p:graphicFrame>
    </p:spTree>
    <p:extLst>
      <p:ext uri="{BB962C8B-B14F-4D97-AF65-F5344CB8AC3E}">
        <p14:creationId xmlns:p14="http://schemas.microsoft.com/office/powerpoint/2010/main" val="4014429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a:xfrm>
            <a:off x="11741426" y="6574970"/>
            <a:ext cx="351093" cy="212089"/>
          </a:xfrm>
        </p:spPr>
        <p:txBody>
          <a:bodyPr/>
          <a:lstStyle/>
          <a:p>
            <a:fld id="{5A346923-26B5-41E0-89D7-D9BBEED0FA36}" type="slidenum">
              <a:rPr lang="ru-RU" smtClean="0"/>
              <a:t>16</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59" name="object 3">
            <a:extLst>
              <a:ext uri="{FF2B5EF4-FFF2-40B4-BE49-F238E27FC236}">
                <a16:creationId xmlns:a16="http://schemas.microsoft.com/office/drawing/2014/main" id="{D6651726-01CA-4880-8A4F-5CDE20DC0D45}"/>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Ответы на часто задаваемые вопросы:</a:t>
            </a:r>
          </a:p>
        </p:txBody>
      </p:sp>
      <p:graphicFrame>
        <p:nvGraphicFramePr>
          <p:cNvPr id="6" name="Таблица 7">
            <a:extLst>
              <a:ext uri="{FF2B5EF4-FFF2-40B4-BE49-F238E27FC236}">
                <a16:creationId xmlns:a16="http://schemas.microsoft.com/office/drawing/2014/main" id="{1F45B035-323C-4D61-94A1-46CFF70AEC28}"/>
              </a:ext>
            </a:extLst>
          </p:cNvPr>
          <p:cNvGraphicFramePr>
            <a:graphicFrameLocks noGrp="1"/>
          </p:cNvGraphicFramePr>
          <p:nvPr>
            <p:extLst>
              <p:ext uri="{D42A27DB-BD31-4B8C-83A1-F6EECF244321}">
                <p14:modId xmlns:p14="http://schemas.microsoft.com/office/powerpoint/2010/main" val="1392675050"/>
              </p:ext>
            </p:extLst>
          </p:nvPr>
        </p:nvGraphicFramePr>
        <p:xfrm>
          <a:off x="567188" y="1695929"/>
          <a:ext cx="11349783" cy="4663440"/>
        </p:xfrm>
        <a:graphic>
          <a:graphicData uri="http://schemas.openxmlformats.org/drawingml/2006/table">
            <a:tbl>
              <a:tblPr firstRow="1" bandRow="1">
                <a:tableStyleId>{2D5ABB26-0587-4C30-8999-92F81FD0307C}</a:tableStyleId>
              </a:tblPr>
              <a:tblGrid>
                <a:gridCol w="4577923">
                  <a:extLst>
                    <a:ext uri="{9D8B030D-6E8A-4147-A177-3AD203B41FA5}">
                      <a16:colId xmlns:a16="http://schemas.microsoft.com/office/drawing/2014/main" val="558634478"/>
                    </a:ext>
                  </a:extLst>
                </a:gridCol>
                <a:gridCol w="6771860">
                  <a:extLst>
                    <a:ext uri="{9D8B030D-6E8A-4147-A177-3AD203B41FA5}">
                      <a16:colId xmlns:a16="http://schemas.microsoft.com/office/drawing/2014/main" val="782559680"/>
                    </a:ext>
                  </a:extLst>
                </a:gridCol>
              </a:tblGrid>
              <a:tr h="370840">
                <a:tc>
                  <a:txBody>
                    <a:bodyPr/>
                    <a:lstStyle/>
                    <a:p>
                      <a:r>
                        <a:rPr lang="ru-RU" dirty="0"/>
                        <a:t>Почему так важно уже сейчас начать заводить свою "афишу" на сайте </a:t>
                      </a:r>
                      <a:r>
                        <a:rPr lang="en-US" dirty="0"/>
                        <a:t>PRO.</a:t>
                      </a:r>
                      <a:r>
                        <a:rPr lang="ru-RU" dirty="0"/>
                        <a:t>КУЛЬТУРА.РФ?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Если согласовать всю свою афишу для участия в проекте «Пушкинская карта» на экспертном совете, то не нужно будет получать отдельный терминал, можно будет использовать тот, которые используете сейчас, достаточно будет зарегистрировать его как «белый», если кроме билетов ничего другого не реализуете.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96297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Что делать, если ваши билеты продают разные билетные посредники?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ru-RU" dirty="0"/>
                        <a:t>Можно согласовать все их терминалы для приема «Пушкинской карты», но нужно всем им поставить такую задачу. Мы поможем Вам это сделать, познакомьте менеджера билетной системы с менеджером Почта банка, и мы сами все организуем.</a:t>
                      </a:r>
                    </a:p>
                    <a:p>
                      <a:pPr marL="285750" indent="-285750">
                        <a:buFont typeface="Arial" panose="020B0604020202020204" pitchFamily="34" charset="0"/>
                        <a:buChar char="•"/>
                      </a:pP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1238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Что делать, если возник какой-то вопрос у обслуживающего вас банка, у билетной системы или посредника? Или у коллег внутри учреждения культуры?</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Менеджеры Почта Банка всегда на связи и готовы найти ответ для вас!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7208169"/>
                  </a:ext>
                </a:extLst>
              </a:tr>
            </a:tbl>
          </a:graphicData>
        </a:graphic>
      </p:graphicFrame>
      <p:graphicFrame>
        <p:nvGraphicFramePr>
          <p:cNvPr id="7" name="Таблица 3">
            <a:extLst>
              <a:ext uri="{FF2B5EF4-FFF2-40B4-BE49-F238E27FC236}">
                <a16:creationId xmlns:a16="http://schemas.microsoft.com/office/drawing/2014/main" id="{A3514A11-981F-4A0E-8849-D6F1CE66D797}"/>
              </a:ext>
            </a:extLst>
          </p:cNvPr>
          <p:cNvGraphicFramePr>
            <a:graphicFrameLocks noGrp="1"/>
          </p:cNvGraphicFramePr>
          <p:nvPr>
            <p:extLst>
              <p:ext uri="{D42A27DB-BD31-4B8C-83A1-F6EECF244321}">
                <p14:modId xmlns:p14="http://schemas.microsoft.com/office/powerpoint/2010/main" val="3728495925"/>
              </p:ext>
            </p:extLst>
          </p:nvPr>
        </p:nvGraphicFramePr>
        <p:xfrm>
          <a:off x="567189" y="1141453"/>
          <a:ext cx="11349782" cy="370840"/>
        </p:xfrm>
        <a:graphic>
          <a:graphicData uri="http://schemas.openxmlformats.org/drawingml/2006/table">
            <a:tbl>
              <a:tblPr firstRow="1" bandRow="1">
                <a:tableStyleId>{5C22544A-7EE6-4342-B048-85BDC9FD1C3A}</a:tableStyleId>
              </a:tblPr>
              <a:tblGrid>
                <a:gridCol w="4561402">
                  <a:extLst>
                    <a:ext uri="{9D8B030D-6E8A-4147-A177-3AD203B41FA5}">
                      <a16:colId xmlns:a16="http://schemas.microsoft.com/office/drawing/2014/main" val="2447765377"/>
                    </a:ext>
                  </a:extLst>
                </a:gridCol>
                <a:gridCol w="6788380">
                  <a:extLst>
                    <a:ext uri="{9D8B030D-6E8A-4147-A177-3AD203B41FA5}">
                      <a16:colId xmlns:a16="http://schemas.microsoft.com/office/drawing/2014/main" val="1940190230"/>
                    </a:ext>
                  </a:extLst>
                </a:gridCol>
              </a:tblGrid>
              <a:tr h="370840">
                <a:tc>
                  <a:txBody>
                    <a:bodyPr/>
                    <a:lstStyle/>
                    <a:p>
                      <a:r>
                        <a:rPr lang="ru-RU" dirty="0">
                          <a:solidFill>
                            <a:schemeClr val="tx1"/>
                          </a:solidFill>
                        </a:rPr>
                        <a:t>ВОПРОС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ОТВЕТ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4858428"/>
                  </a:ext>
                </a:extLst>
              </a:tr>
            </a:tbl>
          </a:graphicData>
        </a:graphic>
      </p:graphicFrame>
    </p:spTree>
    <p:extLst>
      <p:ext uri="{BB962C8B-B14F-4D97-AF65-F5344CB8AC3E}">
        <p14:creationId xmlns:p14="http://schemas.microsoft.com/office/powerpoint/2010/main" val="4102924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a:xfrm>
            <a:off x="11741426" y="6574970"/>
            <a:ext cx="351093" cy="212089"/>
          </a:xfrm>
        </p:spPr>
        <p:txBody>
          <a:bodyPr/>
          <a:lstStyle/>
          <a:p>
            <a:fld id="{5A346923-26B5-41E0-89D7-D9BBEED0FA36}" type="slidenum">
              <a:rPr lang="ru-RU" smtClean="0"/>
              <a:t>17</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graphicFrame>
        <p:nvGraphicFramePr>
          <p:cNvPr id="8" name="Таблица 7">
            <a:extLst>
              <a:ext uri="{FF2B5EF4-FFF2-40B4-BE49-F238E27FC236}">
                <a16:creationId xmlns:a16="http://schemas.microsoft.com/office/drawing/2014/main" id="{EEE49473-E9CC-4118-ADDA-B1B4893F9EF0}"/>
              </a:ext>
            </a:extLst>
          </p:cNvPr>
          <p:cNvGraphicFramePr>
            <a:graphicFrameLocks noGrp="1"/>
          </p:cNvGraphicFramePr>
          <p:nvPr>
            <p:extLst>
              <p:ext uri="{D42A27DB-BD31-4B8C-83A1-F6EECF244321}">
                <p14:modId xmlns:p14="http://schemas.microsoft.com/office/powerpoint/2010/main" val="4056065489"/>
              </p:ext>
            </p:extLst>
          </p:nvPr>
        </p:nvGraphicFramePr>
        <p:xfrm>
          <a:off x="569843" y="1354991"/>
          <a:ext cx="11347129" cy="5308600"/>
        </p:xfrm>
        <a:graphic>
          <a:graphicData uri="http://schemas.openxmlformats.org/drawingml/2006/table">
            <a:tbl>
              <a:tblPr firstRow="1" bandRow="1">
                <a:tableStyleId>{2D5ABB26-0587-4C30-8999-92F81FD0307C}</a:tableStyleId>
              </a:tblPr>
              <a:tblGrid>
                <a:gridCol w="4575269">
                  <a:extLst>
                    <a:ext uri="{9D8B030D-6E8A-4147-A177-3AD203B41FA5}">
                      <a16:colId xmlns:a16="http://schemas.microsoft.com/office/drawing/2014/main" val="558634478"/>
                    </a:ext>
                  </a:extLst>
                </a:gridCol>
                <a:gridCol w="6771860">
                  <a:extLst>
                    <a:ext uri="{9D8B030D-6E8A-4147-A177-3AD203B41FA5}">
                      <a16:colId xmlns:a16="http://schemas.microsoft.com/office/drawing/2014/main" val="782559680"/>
                    </a:ext>
                  </a:extLst>
                </a:gridCol>
              </a:tblGrid>
              <a:tr h="370840">
                <a:tc>
                  <a:txBody>
                    <a:bodyPr/>
                    <a:lstStyle/>
                    <a:p>
                      <a:r>
                        <a:rPr lang="ru-RU" sz="1800" kern="1200" dirty="0">
                          <a:solidFill>
                            <a:schemeClr val="tx1"/>
                          </a:solidFill>
                          <a:effectLst/>
                          <a:latin typeface="+mn-lt"/>
                          <a:ea typeface="+mn-ea"/>
                          <a:cs typeface="+mn-cs"/>
                        </a:rPr>
                        <a:t>Как будет организована работа при одновременной установки 2 терминалов, понадобится ли дополнительное рабочее место?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Нужно обратиться с таким вопросам к поставщику вашего программного обеспечения, и к банку-эквайеру.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96297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effectLst/>
                          <a:latin typeface="+mn-lt"/>
                          <a:ea typeface="+mn-ea"/>
                          <a:cs typeface="+mn-cs"/>
                        </a:rPr>
                        <a:t>Сколько будет стоить «белый» терминал?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ru-RU" dirty="0"/>
                        <a:t>Цена определяется в договоре с банком-</a:t>
                      </a:r>
                      <a:r>
                        <a:rPr lang="ru-RU" dirty="0" err="1"/>
                        <a:t>эквайрером</a:t>
                      </a:r>
                      <a:r>
                        <a:rPr lang="ru-RU"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1238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effectLst/>
                          <a:latin typeface="+mn-lt"/>
                          <a:ea typeface="+mn-ea"/>
                          <a:cs typeface="+mn-cs"/>
                        </a:rPr>
                        <a:t>Нужна инструкция по работе на портале </a:t>
                      </a:r>
                      <a:r>
                        <a:rPr lang="en-US" sz="1800" kern="1200" dirty="0">
                          <a:solidFill>
                            <a:schemeClr val="tx1"/>
                          </a:solidFill>
                          <a:effectLst/>
                          <a:latin typeface="+mn-lt"/>
                          <a:ea typeface="+mn-ea"/>
                          <a:cs typeface="+mn-cs"/>
                        </a:rPr>
                        <a:t>PRO</a:t>
                      </a:r>
                      <a:r>
                        <a:rPr lang="ru-RU" sz="1800" kern="1200" dirty="0">
                          <a:solidFill>
                            <a:schemeClr val="tx1"/>
                          </a:solidFill>
                          <a:effectLst/>
                          <a:latin typeface="+mn-lt"/>
                          <a:ea typeface="+mn-ea"/>
                          <a:cs typeface="+mn-cs"/>
                        </a:rPr>
                        <a:t>.</a:t>
                      </a:r>
                      <a:r>
                        <a:rPr lang="ru-RU" sz="1800" kern="1200" dirty="0" err="1">
                          <a:solidFill>
                            <a:schemeClr val="tx1"/>
                          </a:solidFill>
                          <a:effectLst/>
                          <a:latin typeface="+mn-lt"/>
                          <a:ea typeface="+mn-ea"/>
                          <a:cs typeface="+mn-cs"/>
                        </a:rPr>
                        <a:t>культура.рф</a:t>
                      </a:r>
                      <a:r>
                        <a:rPr lang="ru-RU" sz="1800" kern="1200" dirty="0">
                          <a:solidFill>
                            <a:schemeClr val="tx1"/>
                          </a:solidFill>
                          <a:effectLst/>
                          <a:latin typeface="+mn-lt"/>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kern="1200" dirty="0">
                          <a:solidFill>
                            <a:schemeClr val="tx1"/>
                          </a:solidFill>
                          <a:effectLst/>
                          <a:latin typeface="+mn-lt"/>
                          <a:ea typeface="+mn-ea"/>
                          <a:cs typeface="+mn-cs"/>
                        </a:rPr>
                        <a:t>Как отправить мероприятия на модерацию</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kern="1200" dirty="0">
                          <a:solidFill>
                            <a:schemeClr val="tx1"/>
                          </a:solidFill>
                          <a:effectLst/>
                          <a:latin typeface="+mn-lt"/>
                          <a:ea typeface="+mn-ea"/>
                          <a:cs typeface="+mn-cs"/>
                        </a:rPr>
                        <a:t>Как сделать терминал белым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kern="1200" dirty="0">
                          <a:solidFill>
                            <a:schemeClr val="tx1"/>
                          </a:solidFill>
                          <a:effectLst/>
                          <a:latin typeface="+mn-lt"/>
                          <a:ea typeface="+mn-ea"/>
                          <a:cs typeface="+mn-cs"/>
                        </a:rPr>
                        <a:t>Как выгрузить отчетность с портала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Уточнить в Министерстве культуры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72081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effectLst/>
                          <a:latin typeface="+mn-lt"/>
                          <a:ea typeface="+mn-ea"/>
                          <a:cs typeface="+mn-cs"/>
                        </a:rPr>
                        <a:t>Где взять белый терминал, если в театре один терминал?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Обратиться в банк-эквайер, или в билетную систему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0574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effectLst/>
                          <a:latin typeface="+mn-lt"/>
                          <a:ea typeface="+mn-ea"/>
                          <a:cs typeface="+mn-cs"/>
                        </a:rPr>
                        <a:t>Нужен приказ о том, как должен выглядеть билет по Пушкинской карте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Проект приказа, приложение №1 к материалу.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1278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effectLst/>
                          <a:latin typeface="+mn-lt"/>
                          <a:ea typeface="+mn-ea"/>
                          <a:cs typeface="+mn-cs"/>
                        </a:rPr>
                        <a:t>Алгоритм покупки билетов учителем на несколько учеников. Кто и как будет расплачиваться за билеты?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Почта Банк в своем решении реализовал коллективную покупку.</a:t>
                      </a:r>
                    </a:p>
                    <a:p>
                      <a:r>
                        <a:rPr lang="ru-RU" dirty="0"/>
                        <a:t>Учитель выбирает мероприятие, количество билетов и контролирует оплату билетов учениками. Оплата билета производится лично держателем «Пушкинской карты».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069194"/>
                  </a:ext>
                </a:extLst>
              </a:tr>
            </a:tbl>
          </a:graphicData>
        </a:graphic>
      </p:graphicFrame>
      <p:sp>
        <p:nvSpPr>
          <p:cNvPr id="10" name="object 3">
            <a:extLst>
              <a:ext uri="{FF2B5EF4-FFF2-40B4-BE49-F238E27FC236}">
                <a16:creationId xmlns:a16="http://schemas.microsoft.com/office/drawing/2014/main" id="{95026784-84F8-45F9-88C1-EE7837CDD445}"/>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Ответы на часто задаваемые вопросы:</a:t>
            </a:r>
          </a:p>
        </p:txBody>
      </p:sp>
      <p:graphicFrame>
        <p:nvGraphicFramePr>
          <p:cNvPr id="6" name="Таблица 3">
            <a:extLst>
              <a:ext uri="{FF2B5EF4-FFF2-40B4-BE49-F238E27FC236}">
                <a16:creationId xmlns:a16="http://schemas.microsoft.com/office/drawing/2014/main" id="{1D0A4071-4448-4FB2-AF50-C5E72BE684F8}"/>
              </a:ext>
            </a:extLst>
          </p:cNvPr>
          <p:cNvGraphicFramePr>
            <a:graphicFrameLocks noGrp="1"/>
          </p:cNvGraphicFramePr>
          <p:nvPr>
            <p:extLst>
              <p:ext uri="{D42A27DB-BD31-4B8C-83A1-F6EECF244321}">
                <p14:modId xmlns:p14="http://schemas.microsoft.com/office/powerpoint/2010/main" val="1203792375"/>
              </p:ext>
            </p:extLst>
          </p:nvPr>
        </p:nvGraphicFramePr>
        <p:xfrm>
          <a:off x="583095" y="911669"/>
          <a:ext cx="11349782" cy="370840"/>
        </p:xfrm>
        <a:graphic>
          <a:graphicData uri="http://schemas.openxmlformats.org/drawingml/2006/table">
            <a:tbl>
              <a:tblPr firstRow="1" bandRow="1">
                <a:tableStyleId>{5C22544A-7EE6-4342-B048-85BDC9FD1C3A}</a:tableStyleId>
              </a:tblPr>
              <a:tblGrid>
                <a:gridCol w="4561402">
                  <a:extLst>
                    <a:ext uri="{9D8B030D-6E8A-4147-A177-3AD203B41FA5}">
                      <a16:colId xmlns:a16="http://schemas.microsoft.com/office/drawing/2014/main" val="2447765377"/>
                    </a:ext>
                  </a:extLst>
                </a:gridCol>
                <a:gridCol w="6788380">
                  <a:extLst>
                    <a:ext uri="{9D8B030D-6E8A-4147-A177-3AD203B41FA5}">
                      <a16:colId xmlns:a16="http://schemas.microsoft.com/office/drawing/2014/main" val="1940190230"/>
                    </a:ext>
                  </a:extLst>
                </a:gridCol>
              </a:tblGrid>
              <a:tr h="370840">
                <a:tc>
                  <a:txBody>
                    <a:bodyPr/>
                    <a:lstStyle/>
                    <a:p>
                      <a:r>
                        <a:rPr lang="ru-RU" dirty="0">
                          <a:solidFill>
                            <a:schemeClr val="tx1"/>
                          </a:solidFill>
                        </a:rPr>
                        <a:t>ВОПРОС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ОТВЕТ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4858428"/>
                  </a:ext>
                </a:extLst>
              </a:tr>
            </a:tbl>
          </a:graphicData>
        </a:graphic>
      </p:graphicFrame>
    </p:spTree>
    <p:extLst>
      <p:ext uri="{BB962C8B-B14F-4D97-AF65-F5344CB8AC3E}">
        <p14:creationId xmlns:p14="http://schemas.microsoft.com/office/powerpoint/2010/main" val="4019538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a:xfrm>
            <a:off x="11741426" y="6574970"/>
            <a:ext cx="351093" cy="212089"/>
          </a:xfrm>
        </p:spPr>
        <p:txBody>
          <a:bodyPr/>
          <a:lstStyle/>
          <a:p>
            <a:fld id="{5A346923-26B5-41E0-89D7-D9BBEED0FA36}" type="slidenum">
              <a:rPr lang="ru-RU" smtClean="0"/>
              <a:t>18</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3" name="TextBox 12">
            <a:extLst>
              <a:ext uri="{FF2B5EF4-FFF2-40B4-BE49-F238E27FC236}">
                <a16:creationId xmlns:a16="http://schemas.microsoft.com/office/drawing/2014/main" id="{A18E23E6-3A93-4CD5-8AAF-9ABB6645C72E}"/>
              </a:ext>
            </a:extLst>
          </p:cNvPr>
          <p:cNvSpPr txBox="1"/>
          <p:nvPr/>
        </p:nvSpPr>
        <p:spPr>
          <a:xfrm>
            <a:off x="494367" y="1086920"/>
            <a:ext cx="1704826" cy="369332"/>
          </a:xfrm>
          <a:prstGeom prst="rect">
            <a:avLst/>
          </a:prstGeom>
          <a:noFill/>
        </p:spPr>
        <p:txBody>
          <a:bodyPr wrap="none" rtlCol="0" anchor="b" anchorCtr="0">
            <a:spAutoFit/>
          </a:bodyPr>
          <a:lstStyle/>
          <a:p>
            <a:r>
              <a:rPr lang="ru-RU" b="1" dirty="0">
                <a:solidFill>
                  <a:schemeClr val="bg1"/>
                </a:solidFill>
                <a:latin typeface="Poppins" pitchFamily="2" charset="77"/>
                <a:ea typeface="League Spartan" charset="0"/>
                <a:cs typeface="Poppins" pitchFamily="2" charset="77"/>
              </a:rPr>
              <a:t>ВАМ ПОМОГУТ</a:t>
            </a:r>
            <a:endParaRPr lang="en-US" b="1" dirty="0">
              <a:solidFill>
                <a:schemeClr val="bg1"/>
              </a:solidFill>
              <a:latin typeface="Poppins" pitchFamily="2" charset="77"/>
              <a:ea typeface="League Spartan" charset="0"/>
              <a:cs typeface="Poppins" pitchFamily="2" charset="77"/>
            </a:endParaRPr>
          </a:p>
        </p:txBody>
      </p:sp>
      <p:graphicFrame>
        <p:nvGraphicFramePr>
          <p:cNvPr id="9" name="Таблица 7">
            <a:extLst>
              <a:ext uri="{FF2B5EF4-FFF2-40B4-BE49-F238E27FC236}">
                <a16:creationId xmlns:a16="http://schemas.microsoft.com/office/drawing/2014/main" id="{689FF5F5-53E8-4CD1-8366-A84CABAF4164}"/>
              </a:ext>
            </a:extLst>
          </p:cNvPr>
          <p:cNvGraphicFramePr>
            <a:graphicFrameLocks noGrp="1"/>
          </p:cNvGraphicFramePr>
          <p:nvPr>
            <p:extLst>
              <p:ext uri="{D42A27DB-BD31-4B8C-83A1-F6EECF244321}">
                <p14:modId xmlns:p14="http://schemas.microsoft.com/office/powerpoint/2010/main" val="1108241150"/>
              </p:ext>
            </p:extLst>
          </p:nvPr>
        </p:nvGraphicFramePr>
        <p:xfrm>
          <a:off x="494367" y="1316095"/>
          <a:ext cx="11349783" cy="5394960"/>
        </p:xfrm>
        <a:graphic>
          <a:graphicData uri="http://schemas.openxmlformats.org/drawingml/2006/table">
            <a:tbl>
              <a:tblPr firstRow="1" bandRow="1">
                <a:tableStyleId>{2D5ABB26-0587-4C30-8999-92F81FD0307C}</a:tableStyleId>
              </a:tblPr>
              <a:tblGrid>
                <a:gridCol w="4577923">
                  <a:extLst>
                    <a:ext uri="{9D8B030D-6E8A-4147-A177-3AD203B41FA5}">
                      <a16:colId xmlns:a16="http://schemas.microsoft.com/office/drawing/2014/main" val="558634478"/>
                    </a:ext>
                  </a:extLst>
                </a:gridCol>
                <a:gridCol w="6771860">
                  <a:extLst>
                    <a:ext uri="{9D8B030D-6E8A-4147-A177-3AD203B41FA5}">
                      <a16:colId xmlns:a16="http://schemas.microsoft.com/office/drawing/2014/main" val="78255968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latin typeface="Calibri" panose="020F0502020204030204" pitchFamily="34" charset="0"/>
                          <a:ea typeface="Times New Roman" panose="02020603050405020304" pitchFamily="18" charset="0"/>
                        </a:rPr>
                        <a:t>Комиссия за покупку билета с кого будет удерживаться и какая сумма будет поступать на счет театра?</a:t>
                      </a:r>
                      <a:endParaRPr lang="ru-RU" sz="1800" dirty="0">
                        <a:latin typeface="Calibri" panose="020F0502020204030204" pitchFamily="34" charset="0"/>
                        <a:ea typeface="Calibri" panose="020F0502020204030204" pitchFamily="34" charset="0"/>
                      </a:endParaRPr>
                    </a:p>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Комиссионное вознаграждение оплачивается учреждением культуры, по итогам отчетного периода, на основании выставленного счета. Клиентом при оплате «Пушкинской картой» ни какая комиссия не оплачивается. На счета Театров будет поступать номинальная стоимость билета.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96297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latin typeface="Calibri" panose="020F0502020204030204" pitchFamily="34" charset="0"/>
                          <a:ea typeface="Times New Roman" panose="02020603050405020304" pitchFamily="18" charset="0"/>
                        </a:rPr>
                        <a:t>Можно ли купить билет в 2021 году на мероприятие, которое будет проводиться в 2022 году?</a:t>
                      </a:r>
                      <a:endParaRPr lang="ru-RU" sz="1800" dirty="0">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ru-RU" dirty="0"/>
                        <a:t>Можно.</a:t>
                      </a:r>
                    </a:p>
                    <a:p>
                      <a:pPr marL="0" indent="0">
                        <a:buFont typeface="Arial" panose="020B0604020202020204" pitchFamily="34" charset="0"/>
                        <a:buNone/>
                      </a:pP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1238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latin typeface="Calibri" panose="020F0502020204030204" pitchFamily="34" charset="0"/>
                          <a:ea typeface="Times New Roman" panose="02020603050405020304" pitchFamily="18" charset="0"/>
                        </a:rPr>
                        <a:t>Как билетной системе интегрироваться с нашим ПО?</a:t>
                      </a:r>
                      <a:endParaRPr lang="ru-RU" sz="1800" dirty="0">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Обратиться к менеджерам Почта Банка, мы поможем.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72081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latin typeface="Calibri" panose="020F0502020204030204" pitchFamily="34" charset="0"/>
                          <a:ea typeface="Calibri" panose="020F0502020204030204" pitchFamily="34" charset="0"/>
                        </a:rPr>
                        <a:t>На чьей стороне лежит возврат билетов?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Возврат билетов осуществляется учреждением культуры, либо в соответствии с текущим договором с билетным агрегатором, на основании правил учреждения культуры, и законодательных актов.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2625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latin typeface="Calibri" panose="020F0502020204030204" pitchFamily="34" charset="0"/>
                          <a:ea typeface="Times New Roman" panose="02020603050405020304" pitchFamily="18" charset="0"/>
                        </a:rPr>
                        <a:t>Как будет осуществляться возврат билетов, если мероприятие отменится из-за </a:t>
                      </a:r>
                      <a:r>
                        <a:rPr lang="ru-RU" sz="1800" dirty="0" err="1">
                          <a:latin typeface="Calibri" panose="020F0502020204030204" pitchFamily="34" charset="0"/>
                          <a:ea typeface="Times New Roman" panose="02020603050405020304" pitchFamily="18" charset="0"/>
                        </a:rPr>
                        <a:t>ковидных</a:t>
                      </a:r>
                      <a:r>
                        <a:rPr lang="ru-RU" sz="1800" dirty="0">
                          <a:latin typeface="Calibri" panose="020F0502020204030204" pitchFamily="34" charset="0"/>
                          <a:ea typeface="Times New Roman" panose="02020603050405020304" pitchFamily="18" charset="0"/>
                        </a:rPr>
                        <a:t> ограничений?</a:t>
                      </a:r>
                      <a:endParaRPr lang="ru-RU" sz="1800" dirty="0">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Возврат билетов осуществляется учреждением культуры, либо в соответствии с текущим договором с билетным агрегатором, на основании правил учреждения культуры, и законодательных актов.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3051387"/>
                  </a:ext>
                </a:extLst>
              </a:tr>
            </a:tbl>
          </a:graphicData>
        </a:graphic>
      </p:graphicFrame>
      <p:sp>
        <p:nvSpPr>
          <p:cNvPr id="11" name="object 3">
            <a:extLst>
              <a:ext uri="{FF2B5EF4-FFF2-40B4-BE49-F238E27FC236}">
                <a16:creationId xmlns:a16="http://schemas.microsoft.com/office/drawing/2014/main" id="{C459C80F-01DC-4F6B-B20F-973EDDD17663}"/>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Ответы на часто задаваемые вопросы:</a:t>
            </a:r>
          </a:p>
        </p:txBody>
      </p:sp>
      <p:graphicFrame>
        <p:nvGraphicFramePr>
          <p:cNvPr id="7" name="Таблица 3">
            <a:extLst>
              <a:ext uri="{FF2B5EF4-FFF2-40B4-BE49-F238E27FC236}">
                <a16:creationId xmlns:a16="http://schemas.microsoft.com/office/drawing/2014/main" id="{C202DED1-A488-49E2-B0BA-FB98D7DE975F}"/>
              </a:ext>
            </a:extLst>
          </p:cNvPr>
          <p:cNvGraphicFramePr>
            <a:graphicFrameLocks noGrp="1"/>
          </p:cNvGraphicFramePr>
          <p:nvPr>
            <p:extLst>
              <p:ext uri="{D42A27DB-BD31-4B8C-83A1-F6EECF244321}">
                <p14:modId xmlns:p14="http://schemas.microsoft.com/office/powerpoint/2010/main" val="1709581895"/>
              </p:ext>
            </p:extLst>
          </p:nvPr>
        </p:nvGraphicFramePr>
        <p:xfrm>
          <a:off x="514181" y="889665"/>
          <a:ext cx="11349782" cy="370840"/>
        </p:xfrm>
        <a:graphic>
          <a:graphicData uri="http://schemas.openxmlformats.org/drawingml/2006/table">
            <a:tbl>
              <a:tblPr firstRow="1" bandRow="1">
                <a:tableStyleId>{5C22544A-7EE6-4342-B048-85BDC9FD1C3A}</a:tableStyleId>
              </a:tblPr>
              <a:tblGrid>
                <a:gridCol w="4561402">
                  <a:extLst>
                    <a:ext uri="{9D8B030D-6E8A-4147-A177-3AD203B41FA5}">
                      <a16:colId xmlns:a16="http://schemas.microsoft.com/office/drawing/2014/main" val="2447765377"/>
                    </a:ext>
                  </a:extLst>
                </a:gridCol>
                <a:gridCol w="6788380">
                  <a:extLst>
                    <a:ext uri="{9D8B030D-6E8A-4147-A177-3AD203B41FA5}">
                      <a16:colId xmlns:a16="http://schemas.microsoft.com/office/drawing/2014/main" val="1940190230"/>
                    </a:ext>
                  </a:extLst>
                </a:gridCol>
              </a:tblGrid>
              <a:tr h="370840">
                <a:tc>
                  <a:txBody>
                    <a:bodyPr/>
                    <a:lstStyle/>
                    <a:p>
                      <a:r>
                        <a:rPr lang="ru-RU" dirty="0">
                          <a:solidFill>
                            <a:schemeClr val="tx1"/>
                          </a:solidFill>
                        </a:rPr>
                        <a:t>ВОПРОС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ОТВЕТ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4858428"/>
                  </a:ext>
                </a:extLst>
              </a:tr>
            </a:tbl>
          </a:graphicData>
        </a:graphic>
      </p:graphicFrame>
    </p:spTree>
    <p:extLst>
      <p:ext uri="{BB962C8B-B14F-4D97-AF65-F5344CB8AC3E}">
        <p14:creationId xmlns:p14="http://schemas.microsoft.com/office/powerpoint/2010/main" val="1817132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a:xfrm>
            <a:off x="11741426" y="6574970"/>
            <a:ext cx="351093" cy="212089"/>
          </a:xfrm>
        </p:spPr>
        <p:txBody>
          <a:bodyPr/>
          <a:lstStyle/>
          <a:p>
            <a:fld id="{5A346923-26B5-41E0-89D7-D9BBEED0FA36}" type="slidenum">
              <a:rPr lang="ru-RU" smtClean="0"/>
              <a:t>19</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3" name="TextBox 12">
            <a:extLst>
              <a:ext uri="{FF2B5EF4-FFF2-40B4-BE49-F238E27FC236}">
                <a16:creationId xmlns:a16="http://schemas.microsoft.com/office/drawing/2014/main" id="{A18E23E6-3A93-4CD5-8AAF-9ABB6645C72E}"/>
              </a:ext>
            </a:extLst>
          </p:cNvPr>
          <p:cNvSpPr txBox="1"/>
          <p:nvPr/>
        </p:nvSpPr>
        <p:spPr>
          <a:xfrm>
            <a:off x="494367" y="1086920"/>
            <a:ext cx="1704826" cy="369332"/>
          </a:xfrm>
          <a:prstGeom prst="rect">
            <a:avLst/>
          </a:prstGeom>
          <a:noFill/>
        </p:spPr>
        <p:txBody>
          <a:bodyPr wrap="none" rtlCol="0" anchor="b" anchorCtr="0">
            <a:spAutoFit/>
          </a:bodyPr>
          <a:lstStyle/>
          <a:p>
            <a:r>
              <a:rPr lang="ru-RU" b="1" dirty="0">
                <a:solidFill>
                  <a:schemeClr val="bg1"/>
                </a:solidFill>
                <a:latin typeface="Poppins" pitchFamily="2" charset="77"/>
                <a:ea typeface="League Spartan" charset="0"/>
                <a:cs typeface="Poppins" pitchFamily="2" charset="77"/>
              </a:rPr>
              <a:t>ВАМ ПОМОГУТ</a:t>
            </a:r>
            <a:endParaRPr lang="en-US" b="1" dirty="0">
              <a:solidFill>
                <a:schemeClr val="bg1"/>
              </a:solidFill>
              <a:latin typeface="Poppins" pitchFamily="2" charset="77"/>
              <a:ea typeface="League Spartan" charset="0"/>
              <a:cs typeface="Poppins" pitchFamily="2" charset="77"/>
            </a:endParaRPr>
          </a:p>
        </p:txBody>
      </p:sp>
      <p:graphicFrame>
        <p:nvGraphicFramePr>
          <p:cNvPr id="9" name="Таблица 7">
            <a:extLst>
              <a:ext uri="{FF2B5EF4-FFF2-40B4-BE49-F238E27FC236}">
                <a16:creationId xmlns:a16="http://schemas.microsoft.com/office/drawing/2014/main" id="{689FF5F5-53E8-4CD1-8366-A84CABAF4164}"/>
              </a:ext>
            </a:extLst>
          </p:cNvPr>
          <p:cNvGraphicFramePr>
            <a:graphicFrameLocks noGrp="1"/>
          </p:cNvGraphicFramePr>
          <p:nvPr>
            <p:extLst>
              <p:ext uri="{D42A27DB-BD31-4B8C-83A1-F6EECF244321}">
                <p14:modId xmlns:p14="http://schemas.microsoft.com/office/powerpoint/2010/main" val="2421714899"/>
              </p:ext>
            </p:extLst>
          </p:nvPr>
        </p:nvGraphicFramePr>
        <p:xfrm>
          <a:off x="547375" y="1589638"/>
          <a:ext cx="11349783" cy="4206240"/>
        </p:xfrm>
        <a:graphic>
          <a:graphicData uri="http://schemas.openxmlformats.org/drawingml/2006/table">
            <a:tbl>
              <a:tblPr firstRow="1" bandRow="1">
                <a:tableStyleId>{2D5ABB26-0587-4C30-8999-92F81FD0307C}</a:tableStyleId>
              </a:tblPr>
              <a:tblGrid>
                <a:gridCol w="4577923">
                  <a:extLst>
                    <a:ext uri="{9D8B030D-6E8A-4147-A177-3AD203B41FA5}">
                      <a16:colId xmlns:a16="http://schemas.microsoft.com/office/drawing/2014/main" val="558634478"/>
                    </a:ext>
                  </a:extLst>
                </a:gridCol>
                <a:gridCol w="6771860">
                  <a:extLst>
                    <a:ext uri="{9D8B030D-6E8A-4147-A177-3AD203B41FA5}">
                      <a16:colId xmlns:a16="http://schemas.microsoft.com/office/drawing/2014/main" val="78255968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latin typeface="Calibri" panose="020F0502020204030204" pitchFamily="34" charset="0"/>
                          <a:ea typeface="Times New Roman" panose="02020603050405020304" pitchFamily="18" charset="0"/>
                        </a:rPr>
                        <a:t>Как будет формироваться отчетность по количеству билетов купленных по пушкинской карте?</a:t>
                      </a:r>
                      <a:endParaRPr lang="ru-RU" sz="1800" dirty="0">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Уточнить в своей билетной системе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96297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latin typeface="Calibri" panose="020F0502020204030204" pitchFamily="34" charset="0"/>
                          <a:ea typeface="Times New Roman" panose="02020603050405020304" pitchFamily="18" charset="0"/>
                        </a:rPr>
                        <a:t>Можно ли доплатить деньги с другой карты, если на пушкинской карте не хватит денег на билет?</a:t>
                      </a:r>
                      <a:endParaRPr lang="ru-RU" sz="1800" dirty="0">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Почта Банк в своем решении реализовал возможность доплаты любой другой банковской картой, если на «Пушкинской карте» недостаточно средств.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81238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latin typeface="Calibri" panose="020F0502020204030204" pitchFamily="34" charset="0"/>
                          <a:ea typeface="Times New Roman" panose="02020603050405020304" pitchFamily="18" charset="0"/>
                        </a:rPr>
                        <a:t>Как идентифицировать посетителя при входе, чтобы по чужому билету не прошел другой человек?</a:t>
                      </a:r>
                      <a:endParaRPr lang="ru-RU" sz="1800" dirty="0">
                        <a:latin typeface="Calibri" panose="020F0502020204030204" pitchFamily="34"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Посетитель к билету должен предъявить «Пушкинскую карту» открыв приложение Госуслуги или Почта Банк онлайн, на ней будет </a:t>
                      </a:r>
                      <a:r>
                        <a:rPr lang="ru-RU" dirty="0" err="1"/>
                        <a:t>сэлфи</a:t>
                      </a:r>
                      <a:r>
                        <a:rPr lang="ru-RU"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72081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effectLst/>
                          <a:latin typeface="+mn-lt"/>
                          <a:ea typeface="+mn-ea"/>
                          <a:cs typeface="+mn-cs"/>
                        </a:rPr>
                        <a:t>А вдруг клиент с обычной картой заплатит по этой кнопке и мы случайно выдадим информацию о такой покупке в базу Пушкинских билетов?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Ничего страшного. Вы можете передавать информацию хоть о всех билетах, которые вы продаете. База сверяется с банком-эмитентом Пушкинской карты и лишние операции будут удалены автоматически. Это НЕ ВАША задача достоверно определять, что к вам пришла на оплату Пушкинская карта.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9116427"/>
                  </a:ext>
                </a:extLst>
              </a:tr>
            </a:tbl>
          </a:graphicData>
        </a:graphic>
      </p:graphicFrame>
      <p:sp>
        <p:nvSpPr>
          <p:cNvPr id="8" name="object 3">
            <a:extLst>
              <a:ext uri="{FF2B5EF4-FFF2-40B4-BE49-F238E27FC236}">
                <a16:creationId xmlns:a16="http://schemas.microsoft.com/office/drawing/2014/main" id="{E7A1B5AE-5A0E-4F9D-B212-3D0A8BCEF967}"/>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Ответы на часто задаваемые вопросы:</a:t>
            </a:r>
          </a:p>
        </p:txBody>
      </p:sp>
      <p:graphicFrame>
        <p:nvGraphicFramePr>
          <p:cNvPr id="7" name="Таблица 3">
            <a:extLst>
              <a:ext uri="{FF2B5EF4-FFF2-40B4-BE49-F238E27FC236}">
                <a16:creationId xmlns:a16="http://schemas.microsoft.com/office/drawing/2014/main" id="{E54F1907-187D-4175-A534-7A936306F94E}"/>
              </a:ext>
            </a:extLst>
          </p:cNvPr>
          <p:cNvGraphicFramePr>
            <a:graphicFrameLocks noGrp="1"/>
          </p:cNvGraphicFramePr>
          <p:nvPr>
            <p:extLst>
              <p:ext uri="{D42A27DB-BD31-4B8C-83A1-F6EECF244321}">
                <p14:modId xmlns:p14="http://schemas.microsoft.com/office/powerpoint/2010/main" val="3728495925"/>
              </p:ext>
            </p:extLst>
          </p:nvPr>
        </p:nvGraphicFramePr>
        <p:xfrm>
          <a:off x="567189" y="1141453"/>
          <a:ext cx="11349782" cy="370840"/>
        </p:xfrm>
        <a:graphic>
          <a:graphicData uri="http://schemas.openxmlformats.org/drawingml/2006/table">
            <a:tbl>
              <a:tblPr firstRow="1" bandRow="1">
                <a:tableStyleId>{5C22544A-7EE6-4342-B048-85BDC9FD1C3A}</a:tableStyleId>
              </a:tblPr>
              <a:tblGrid>
                <a:gridCol w="4561402">
                  <a:extLst>
                    <a:ext uri="{9D8B030D-6E8A-4147-A177-3AD203B41FA5}">
                      <a16:colId xmlns:a16="http://schemas.microsoft.com/office/drawing/2014/main" val="2447765377"/>
                    </a:ext>
                  </a:extLst>
                </a:gridCol>
                <a:gridCol w="6788380">
                  <a:extLst>
                    <a:ext uri="{9D8B030D-6E8A-4147-A177-3AD203B41FA5}">
                      <a16:colId xmlns:a16="http://schemas.microsoft.com/office/drawing/2014/main" val="1940190230"/>
                    </a:ext>
                  </a:extLst>
                </a:gridCol>
              </a:tblGrid>
              <a:tr h="370840">
                <a:tc>
                  <a:txBody>
                    <a:bodyPr/>
                    <a:lstStyle/>
                    <a:p>
                      <a:r>
                        <a:rPr lang="ru-RU" dirty="0">
                          <a:solidFill>
                            <a:schemeClr val="tx1"/>
                          </a:solidFill>
                        </a:rPr>
                        <a:t>ВОПРОС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ОТВЕТ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4858428"/>
                  </a:ext>
                </a:extLst>
              </a:tr>
            </a:tbl>
          </a:graphicData>
        </a:graphic>
      </p:graphicFrame>
    </p:spTree>
    <p:extLst>
      <p:ext uri="{BB962C8B-B14F-4D97-AF65-F5344CB8AC3E}">
        <p14:creationId xmlns:p14="http://schemas.microsoft.com/office/powerpoint/2010/main" val="210930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a:xfrm>
            <a:off x="11710737" y="6471784"/>
            <a:ext cx="218009" cy="215444"/>
          </a:xfrm>
        </p:spPr>
        <p:txBody>
          <a:bodyPr/>
          <a:lstStyle/>
          <a:p>
            <a:fld id="{5A346923-26B5-41E0-89D7-D9BBEED0FA36}" type="slidenum">
              <a:rPr lang="ru-RU" smtClean="0"/>
              <a:t>2</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8" name="object 3">
            <a:extLst>
              <a:ext uri="{FF2B5EF4-FFF2-40B4-BE49-F238E27FC236}">
                <a16:creationId xmlns:a16="http://schemas.microsoft.com/office/drawing/2014/main" id="{606334F7-9323-4BF4-BE3C-2A10BD58E27E}"/>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«Пушкинская карта»:</a:t>
            </a:r>
          </a:p>
        </p:txBody>
      </p:sp>
      <p:pic>
        <p:nvPicPr>
          <p:cNvPr id="22" name="Рисунок 21">
            <a:extLst>
              <a:ext uri="{FF2B5EF4-FFF2-40B4-BE49-F238E27FC236}">
                <a16:creationId xmlns:a16="http://schemas.microsoft.com/office/drawing/2014/main" id="{555239EB-8A10-4D40-BD1E-01AC3BB21B77}"/>
              </a:ext>
            </a:extLst>
          </p:cNvPr>
          <p:cNvPicPr>
            <a:picLocks noChangeAspect="1"/>
          </p:cNvPicPr>
          <p:nvPr/>
        </p:nvPicPr>
        <p:blipFill rotWithShape="1">
          <a:blip r:embed="rId2"/>
          <a:srcRect l="622" t="1747" r="1246" b="915"/>
          <a:stretch/>
        </p:blipFill>
        <p:spPr>
          <a:xfrm>
            <a:off x="394648" y="1446863"/>
            <a:ext cx="3833767" cy="2415453"/>
          </a:xfrm>
          <a:prstGeom prst="roundRect">
            <a:avLst>
              <a:gd name="adj" fmla="val 5722"/>
            </a:avLst>
          </a:prstGeom>
          <a:ln w="3175">
            <a:solidFill>
              <a:schemeClr val="tx1">
                <a:lumMod val="50000"/>
                <a:lumOff val="50000"/>
              </a:schemeClr>
            </a:solidFill>
          </a:ln>
        </p:spPr>
      </p:pic>
      <p:sp>
        <p:nvSpPr>
          <p:cNvPr id="23" name="Прямоугольник 22">
            <a:extLst>
              <a:ext uri="{FF2B5EF4-FFF2-40B4-BE49-F238E27FC236}">
                <a16:creationId xmlns:a16="http://schemas.microsoft.com/office/drawing/2014/main" id="{A717BBE1-2ABB-4A5F-B151-935A6B4DF23E}"/>
              </a:ext>
            </a:extLst>
          </p:cNvPr>
          <p:cNvSpPr/>
          <p:nvPr/>
        </p:nvSpPr>
        <p:spPr>
          <a:xfrm>
            <a:off x="588775" y="1592438"/>
            <a:ext cx="612227" cy="52321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ru-RU" sz="2800" b="1" i="0" u="none" strike="noStrike" cap="none" spc="0" normalizeH="0" baseline="0" dirty="0">
                <a:ln>
                  <a:noFill/>
                </a:ln>
                <a:solidFill>
                  <a:srgbClr val="000000"/>
                </a:solidFill>
                <a:effectLst/>
                <a:uFillTx/>
                <a:latin typeface="+mj-lt"/>
                <a:ea typeface="+mj-ea"/>
                <a:cs typeface="+mj-cs"/>
                <a:sym typeface="Calibri"/>
              </a:rPr>
              <a:t>3</a:t>
            </a:r>
          </a:p>
        </p:txBody>
      </p:sp>
      <p:sp>
        <p:nvSpPr>
          <p:cNvPr id="7" name="Прямоугольник 6">
            <a:extLst>
              <a:ext uri="{FF2B5EF4-FFF2-40B4-BE49-F238E27FC236}">
                <a16:creationId xmlns:a16="http://schemas.microsoft.com/office/drawing/2014/main" id="{9C6E6E83-97B6-4ECE-A5A1-325309A91F2D}"/>
              </a:ext>
            </a:extLst>
          </p:cNvPr>
          <p:cNvSpPr/>
          <p:nvPr/>
        </p:nvSpPr>
        <p:spPr>
          <a:xfrm>
            <a:off x="4414498" y="5264306"/>
            <a:ext cx="6096000" cy="923330"/>
          </a:xfrm>
          <a:prstGeom prst="rect">
            <a:avLst/>
          </a:prstGeom>
        </p:spPr>
        <p:txBody>
          <a:bodyPr>
            <a:spAutoFit/>
          </a:bodyPr>
          <a:lstStyle/>
          <a:p>
            <a:pPr marL="92075" lvl="6" indent="0"/>
            <a:r>
              <a:rPr lang="ru-RU" dirty="0">
                <a:latin typeface="Century Gothic" panose="020B0502020202020204" pitchFamily="34" charset="0"/>
              </a:rPr>
              <a:t>Для карты запрещены любые операции кроме покупки билетов на культурные мероприятия в рамках государственной программы</a:t>
            </a:r>
          </a:p>
        </p:txBody>
      </p:sp>
      <p:sp>
        <p:nvSpPr>
          <p:cNvPr id="10" name="Прямоугольник 9">
            <a:extLst>
              <a:ext uri="{FF2B5EF4-FFF2-40B4-BE49-F238E27FC236}">
                <a16:creationId xmlns:a16="http://schemas.microsoft.com/office/drawing/2014/main" id="{8EF2B38A-AC5E-49F6-9112-B182EA29C711}"/>
              </a:ext>
            </a:extLst>
          </p:cNvPr>
          <p:cNvSpPr/>
          <p:nvPr/>
        </p:nvSpPr>
        <p:spPr>
          <a:xfrm>
            <a:off x="4533974" y="2686319"/>
            <a:ext cx="6670840" cy="2215991"/>
          </a:xfrm>
          <a:prstGeom prst="rect">
            <a:avLst/>
          </a:prstGeom>
        </p:spPr>
        <p:txBody>
          <a:bodyPr wrap="square">
            <a:spAutoFit/>
          </a:bodyPr>
          <a:lstStyle/>
          <a:p>
            <a:r>
              <a:rPr lang="ru-RU" b="1" dirty="0">
                <a:latin typeface="Century Gothic" panose="020B0502020202020204" pitchFamily="34" charset="0"/>
              </a:rPr>
              <a:t>Пушкинская карта – виртуальная банковская карта,</a:t>
            </a:r>
            <a:br>
              <a:rPr lang="ru-RU" dirty="0">
                <a:latin typeface="Century Gothic" panose="020B0502020202020204" pitchFamily="34" charset="0"/>
              </a:rPr>
            </a:br>
            <a:r>
              <a:rPr lang="ru-RU" dirty="0">
                <a:latin typeface="Century Gothic" panose="020B0502020202020204" pitchFamily="34" charset="0"/>
              </a:rPr>
              <a:t>с возможностью подключения к смартфону в </a:t>
            </a:r>
            <a:r>
              <a:rPr lang="en-US" dirty="0">
                <a:latin typeface="Century Gothic" panose="020B0502020202020204" pitchFamily="34" charset="0"/>
              </a:rPr>
              <a:t>Mir Pay / Samsung Pay </a:t>
            </a:r>
            <a:r>
              <a:rPr lang="en-US" sz="1200" dirty="0">
                <a:latin typeface="Century Gothic" panose="020B0502020202020204" pitchFamily="34" charset="0"/>
              </a:rPr>
              <a:t>(</a:t>
            </a:r>
            <a:r>
              <a:rPr lang="ru-RU" sz="1200" dirty="0">
                <a:latin typeface="Century Gothic" panose="020B0502020202020204" pitchFamily="34" charset="0"/>
              </a:rPr>
              <a:t>а также </a:t>
            </a:r>
            <a:r>
              <a:rPr lang="en-US" sz="1200" dirty="0">
                <a:latin typeface="Century Gothic" panose="020B0502020202020204" pitchFamily="34" charset="0"/>
              </a:rPr>
              <a:t>Apple Pay </a:t>
            </a:r>
            <a:r>
              <a:rPr lang="ru-RU" sz="1200" dirty="0">
                <a:latin typeface="Century Gothic" panose="020B0502020202020204" pitchFamily="34" charset="0"/>
              </a:rPr>
              <a:t>и </a:t>
            </a:r>
            <a:r>
              <a:rPr lang="en-US" sz="1200" dirty="0">
                <a:latin typeface="Century Gothic" panose="020B0502020202020204" pitchFamily="34" charset="0"/>
              </a:rPr>
              <a:t>Google Pay </a:t>
            </a:r>
            <a:r>
              <a:rPr lang="ru-RU" sz="1200" dirty="0">
                <a:latin typeface="Century Gothic" panose="020B0502020202020204" pitchFamily="34" charset="0"/>
              </a:rPr>
              <a:t>после технической готовности)</a:t>
            </a:r>
          </a:p>
          <a:p>
            <a:endParaRPr lang="ru-RU" dirty="0">
              <a:latin typeface="Century Gothic" panose="020B0502020202020204" pitchFamily="34" charset="0"/>
            </a:endParaRPr>
          </a:p>
          <a:p>
            <a:r>
              <a:rPr lang="ru-RU" dirty="0">
                <a:latin typeface="Century Gothic" panose="020B0502020202020204" pitchFamily="34" charset="0"/>
              </a:rPr>
              <a:t>Для граждан, не имеющих возможности использовать виртуальную карту, будет предусмотрена возможность выпуска карты на физическом носителе</a:t>
            </a:r>
          </a:p>
        </p:txBody>
      </p:sp>
      <p:sp>
        <p:nvSpPr>
          <p:cNvPr id="11" name="Прямоугольник 10">
            <a:extLst>
              <a:ext uri="{FF2B5EF4-FFF2-40B4-BE49-F238E27FC236}">
                <a16:creationId xmlns:a16="http://schemas.microsoft.com/office/drawing/2014/main" id="{2A8B4D90-6B92-47CF-8A16-B057A4D5A4C6}"/>
              </a:ext>
            </a:extLst>
          </p:cNvPr>
          <p:cNvSpPr/>
          <p:nvPr/>
        </p:nvSpPr>
        <p:spPr>
          <a:xfrm>
            <a:off x="4533974" y="1265999"/>
            <a:ext cx="6670840" cy="1200329"/>
          </a:xfrm>
          <a:prstGeom prst="rect">
            <a:avLst/>
          </a:prstGeom>
        </p:spPr>
        <p:txBody>
          <a:bodyPr wrap="square">
            <a:spAutoFit/>
          </a:bodyPr>
          <a:lstStyle/>
          <a:p>
            <a:pPr algn="just"/>
            <a:r>
              <a:rPr lang="ru-RU" b="1" dirty="0">
                <a:latin typeface="Century Gothic" panose="020B0502020202020204" pitchFamily="34" charset="0"/>
              </a:rPr>
              <a:t>Новая всероссийская программа рассчитана на молодых людей в возрасте от 14 до 22 лет. Анонсированная 30.06.2021 Президентом Российской Федерации В.В. Путиным в рамках прямой линии.</a:t>
            </a:r>
          </a:p>
        </p:txBody>
      </p:sp>
    </p:spTree>
    <p:extLst>
      <p:ext uri="{BB962C8B-B14F-4D97-AF65-F5344CB8AC3E}">
        <p14:creationId xmlns:p14="http://schemas.microsoft.com/office/powerpoint/2010/main" val="220215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a:xfrm>
            <a:off x="11741426" y="6574970"/>
            <a:ext cx="351093" cy="212089"/>
          </a:xfrm>
        </p:spPr>
        <p:txBody>
          <a:bodyPr/>
          <a:lstStyle/>
          <a:p>
            <a:fld id="{5A346923-26B5-41E0-89D7-D9BBEED0FA36}" type="slidenum">
              <a:rPr lang="ru-RU" smtClean="0"/>
              <a:t>20</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3" name="TextBox 12">
            <a:extLst>
              <a:ext uri="{FF2B5EF4-FFF2-40B4-BE49-F238E27FC236}">
                <a16:creationId xmlns:a16="http://schemas.microsoft.com/office/drawing/2014/main" id="{A18E23E6-3A93-4CD5-8AAF-9ABB6645C72E}"/>
              </a:ext>
            </a:extLst>
          </p:cNvPr>
          <p:cNvSpPr txBox="1"/>
          <p:nvPr/>
        </p:nvSpPr>
        <p:spPr>
          <a:xfrm>
            <a:off x="494367" y="1086920"/>
            <a:ext cx="1704826" cy="369332"/>
          </a:xfrm>
          <a:prstGeom prst="rect">
            <a:avLst/>
          </a:prstGeom>
          <a:noFill/>
        </p:spPr>
        <p:txBody>
          <a:bodyPr wrap="none" rtlCol="0" anchor="b" anchorCtr="0">
            <a:spAutoFit/>
          </a:bodyPr>
          <a:lstStyle/>
          <a:p>
            <a:r>
              <a:rPr lang="ru-RU" b="1" dirty="0">
                <a:solidFill>
                  <a:schemeClr val="bg1"/>
                </a:solidFill>
                <a:latin typeface="Poppins" pitchFamily="2" charset="77"/>
                <a:ea typeface="League Spartan" charset="0"/>
                <a:cs typeface="Poppins" pitchFamily="2" charset="77"/>
              </a:rPr>
              <a:t>ВАМ ПОМОГУТ</a:t>
            </a:r>
            <a:endParaRPr lang="en-US" b="1" dirty="0">
              <a:solidFill>
                <a:schemeClr val="bg1"/>
              </a:solidFill>
              <a:latin typeface="Poppins" pitchFamily="2" charset="77"/>
              <a:ea typeface="League Spartan" charset="0"/>
              <a:cs typeface="Poppins" pitchFamily="2" charset="77"/>
            </a:endParaRPr>
          </a:p>
        </p:txBody>
      </p:sp>
      <p:graphicFrame>
        <p:nvGraphicFramePr>
          <p:cNvPr id="9" name="Таблица 7">
            <a:extLst>
              <a:ext uri="{FF2B5EF4-FFF2-40B4-BE49-F238E27FC236}">
                <a16:creationId xmlns:a16="http://schemas.microsoft.com/office/drawing/2014/main" id="{689FF5F5-53E8-4CD1-8366-A84CABAF4164}"/>
              </a:ext>
            </a:extLst>
          </p:cNvPr>
          <p:cNvGraphicFramePr>
            <a:graphicFrameLocks noGrp="1"/>
          </p:cNvGraphicFramePr>
          <p:nvPr>
            <p:extLst>
              <p:ext uri="{D42A27DB-BD31-4B8C-83A1-F6EECF244321}">
                <p14:modId xmlns:p14="http://schemas.microsoft.com/office/powerpoint/2010/main" val="3476319972"/>
              </p:ext>
            </p:extLst>
          </p:nvPr>
        </p:nvGraphicFramePr>
        <p:xfrm>
          <a:off x="547375" y="1589638"/>
          <a:ext cx="11349783" cy="3200400"/>
        </p:xfrm>
        <a:graphic>
          <a:graphicData uri="http://schemas.openxmlformats.org/drawingml/2006/table">
            <a:tbl>
              <a:tblPr firstRow="1" bandRow="1">
                <a:tableStyleId>{2D5ABB26-0587-4C30-8999-92F81FD0307C}</a:tableStyleId>
              </a:tblPr>
              <a:tblGrid>
                <a:gridCol w="4577923">
                  <a:extLst>
                    <a:ext uri="{9D8B030D-6E8A-4147-A177-3AD203B41FA5}">
                      <a16:colId xmlns:a16="http://schemas.microsoft.com/office/drawing/2014/main" val="558634478"/>
                    </a:ext>
                  </a:extLst>
                </a:gridCol>
                <a:gridCol w="6771860">
                  <a:extLst>
                    <a:ext uri="{9D8B030D-6E8A-4147-A177-3AD203B41FA5}">
                      <a16:colId xmlns:a16="http://schemas.microsoft.com/office/drawing/2014/main" val="78255968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effectLst/>
                          <a:latin typeface="+mn-lt"/>
                          <a:ea typeface="+mn-ea"/>
                          <a:cs typeface="+mn-cs"/>
                        </a:rPr>
                        <a:t>А как выпустить специальную форму билета, если мы не знаем достоверно, что карта была Пушкинской?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При выборе оплаты Пушкинской картой нужно информировать клиента, что билет именной и что нужно будет предъявить в театре свою карту в электронном или физическом виде. Если это не смущает клиента - смело выпускайте ему отдельную форму билета. Кроме того уместно подсказывать клиенту, чтобы не выпускал больше одного билета на мероприятие на одно лицо.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26019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effectLst/>
                          <a:latin typeface="+mn-lt"/>
                          <a:ea typeface="+mn-ea"/>
                          <a:cs typeface="+mn-cs"/>
                        </a:rPr>
                        <a:t>А если нам просто самим ну очень хочется убедиться, что карта точно была Пушкинской? Ну просто из любопытства?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dirty="0"/>
                        <a:t>подключайтесь к системе Пушкинских карт напрямую (эквайринг Почта Банка). В рамках данного шлюза можем настроить опцию приема "только пушкинских карт". Дополнительных денег это не стоит. В том числе у вас появится дополнительный </a:t>
                      </a:r>
                      <a:r>
                        <a:rPr lang="ru-RU" dirty="0" err="1"/>
                        <a:t>эквайринговый</a:t>
                      </a:r>
                      <a:r>
                        <a:rPr lang="ru-RU" dirty="0"/>
                        <a:t> шлюз.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933459"/>
                  </a:ext>
                </a:extLst>
              </a:tr>
            </a:tbl>
          </a:graphicData>
        </a:graphic>
      </p:graphicFrame>
      <p:sp>
        <p:nvSpPr>
          <p:cNvPr id="8" name="object 3">
            <a:extLst>
              <a:ext uri="{FF2B5EF4-FFF2-40B4-BE49-F238E27FC236}">
                <a16:creationId xmlns:a16="http://schemas.microsoft.com/office/drawing/2014/main" id="{E7A1B5AE-5A0E-4F9D-B212-3D0A8BCEF967}"/>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Ответы на часто задаваемые вопросы:</a:t>
            </a:r>
          </a:p>
        </p:txBody>
      </p:sp>
      <p:graphicFrame>
        <p:nvGraphicFramePr>
          <p:cNvPr id="7" name="Таблица 3">
            <a:extLst>
              <a:ext uri="{FF2B5EF4-FFF2-40B4-BE49-F238E27FC236}">
                <a16:creationId xmlns:a16="http://schemas.microsoft.com/office/drawing/2014/main" id="{E54F1907-187D-4175-A534-7A936306F94E}"/>
              </a:ext>
            </a:extLst>
          </p:cNvPr>
          <p:cNvGraphicFramePr>
            <a:graphicFrameLocks noGrp="1"/>
          </p:cNvGraphicFramePr>
          <p:nvPr/>
        </p:nvGraphicFramePr>
        <p:xfrm>
          <a:off x="567189" y="1141453"/>
          <a:ext cx="11349782" cy="370840"/>
        </p:xfrm>
        <a:graphic>
          <a:graphicData uri="http://schemas.openxmlformats.org/drawingml/2006/table">
            <a:tbl>
              <a:tblPr firstRow="1" bandRow="1">
                <a:tableStyleId>{5C22544A-7EE6-4342-B048-85BDC9FD1C3A}</a:tableStyleId>
              </a:tblPr>
              <a:tblGrid>
                <a:gridCol w="4561402">
                  <a:extLst>
                    <a:ext uri="{9D8B030D-6E8A-4147-A177-3AD203B41FA5}">
                      <a16:colId xmlns:a16="http://schemas.microsoft.com/office/drawing/2014/main" val="2447765377"/>
                    </a:ext>
                  </a:extLst>
                </a:gridCol>
                <a:gridCol w="6788380">
                  <a:extLst>
                    <a:ext uri="{9D8B030D-6E8A-4147-A177-3AD203B41FA5}">
                      <a16:colId xmlns:a16="http://schemas.microsoft.com/office/drawing/2014/main" val="1940190230"/>
                    </a:ext>
                  </a:extLst>
                </a:gridCol>
              </a:tblGrid>
              <a:tr h="370840">
                <a:tc>
                  <a:txBody>
                    <a:bodyPr/>
                    <a:lstStyle/>
                    <a:p>
                      <a:r>
                        <a:rPr lang="ru-RU" dirty="0">
                          <a:solidFill>
                            <a:schemeClr val="tx1"/>
                          </a:solidFill>
                        </a:rPr>
                        <a:t>ВОПРОС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ОТВЕТ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4858428"/>
                  </a:ext>
                </a:extLst>
              </a:tr>
            </a:tbl>
          </a:graphicData>
        </a:graphic>
      </p:graphicFrame>
    </p:spTree>
    <p:extLst>
      <p:ext uri="{BB962C8B-B14F-4D97-AF65-F5344CB8AC3E}">
        <p14:creationId xmlns:p14="http://schemas.microsoft.com/office/powerpoint/2010/main" val="67292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a:xfrm>
            <a:off x="11741426" y="6533322"/>
            <a:ext cx="351093" cy="253738"/>
          </a:xfrm>
        </p:spPr>
        <p:txBody>
          <a:bodyPr/>
          <a:lstStyle/>
          <a:p>
            <a:fld id="{5A346923-26B5-41E0-89D7-D9BBEED0FA36}" type="slidenum">
              <a:rPr lang="ru-RU" smtClean="0"/>
              <a:t>21</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59" name="object 3">
            <a:extLst>
              <a:ext uri="{FF2B5EF4-FFF2-40B4-BE49-F238E27FC236}">
                <a16:creationId xmlns:a16="http://schemas.microsoft.com/office/drawing/2014/main" id="{D6651726-01CA-4880-8A4F-5CDE20DC0D45}"/>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Поддержка от Почта Банка </a:t>
            </a:r>
          </a:p>
        </p:txBody>
      </p:sp>
      <p:sp>
        <p:nvSpPr>
          <p:cNvPr id="12" name="Rectangle 3">
            <a:extLst>
              <a:ext uri="{FF2B5EF4-FFF2-40B4-BE49-F238E27FC236}">
                <a16:creationId xmlns:a16="http://schemas.microsoft.com/office/drawing/2014/main" id="{A6564C74-23DE-496D-BF91-3907B2256583}"/>
              </a:ext>
            </a:extLst>
          </p:cNvPr>
          <p:cNvSpPr/>
          <p:nvPr/>
        </p:nvSpPr>
        <p:spPr>
          <a:xfrm>
            <a:off x="494367" y="939188"/>
            <a:ext cx="11247059" cy="43682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TextBox 12">
            <a:extLst>
              <a:ext uri="{FF2B5EF4-FFF2-40B4-BE49-F238E27FC236}">
                <a16:creationId xmlns:a16="http://schemas.microsoft.com/office/drawing/2014/main" id="{A18E23E6-3A93-4CD5-8AAF-9ABB6645C72E}"/>
              </a:ext>
            </a:extLst>
          </p:cNvPr>
          <p:cNvSpPr txBox="1"/>
          <p:nvPr/>
        </p:nvSpPr>
        <p:spPr>
          <a:xfrm>
            <a:off x="562547" y="972933"/>
            <a:ext cx="1704826" cy="369332"/>
          </a:xfrm>
          <a:prstGeom prst="rect">
            <a:avLst/>
          </a:prstGeom>
          <a:noFill/>
        </p:spPr>
        <p:txBody>
          <a:bodyPr wrap="none" rtlCol="0" anchor="b" anchorCtr="0">
            <a:spAutoFit/>
          </a:bodyPr>
          <a:lstStyle/>
          <a:p>
            <a:r>
              <a:rPr lang="ru-RU" b="1" dirty="0">
                <a:solidFill>
                  <a:schemeClr val="bg1"/>
                </a:solidFill>
                <a:latin typeface="Poppins" pitchFamily="2" charset="77"/>
                <a:ea typeface="League Spartan" charset="0"/>
                <a:cs typeface="Poppins" pitchFamily="2" charset="77"/>
              </a:rPr>
              <a:t>ВАМ ПОМОГУТ</a:t>
            </a:r>
            <a:endParaRPr lang="en-US" b="1" dirty="0">
              <a:solidFill>
                <a:schemeClr val="bg1"/>
              </a:solidFill>
              <a:latin typeface="Poppins" pitchFamily="2" charset="77"/>
              <a:ea typeface="League Spartan" charset="0"/>
              <a:cs typeface="Poppins" pitchFamily="2" charset="77"/>
            </a:endParaRPr>
          </a:p>
        </p:txBody>
      </p:sp>
      <p:graphicFrame>
        <p:nvGraphicFramePr>
          <p:cNvPr id="4" name="Таблица 3">
            <a:extLst>
              <a:ext uri="{FF2B5EF4-FFF2-40B4-BE49-F238E27FC236}">
                <a16:creationId xmlns:a16="http://schemas.microsoft.com/office/drawing/2014/main" id="{11D28416-14E9-43EC-AE8E-07CD9D38D4F3}"/>
              </a:ext>
            </a:extLst>
          </p:cNvPr>
          <p:cNvGraphicFramePr>
            <a:graphicFrameLocks noGrp="1"/>
          </p:cNvGraphicFramePr>
          <p:nvPr/>
        </p:nvGraphicFramePr>
        <p:xfrm>
          <a:off x="494367" y="1705598"/>
          <a:ext cx="11247059" cy="4387224"/>
        </p:xfrm>
        <a:graphic>
          <a:graphicData uri="http://schemas.openxmlformats.org/drawingml/2006/table">
            <a:tbl>
              <a:tblPr/>
              <a:tblGrid>
                <a:gridCol w="1776664">
                  <a:extLst>
                    <a:ext uri="{9D8B030D-6E8A-4147-A177-3AD203B41FA5}">
                      <a16:colId xmlns:a16="http://schemas.microsoft.com/office/drawing/2014/main" val="984628109"/>
                    </a:ext>
                  </a:extLst>
                </a:gridCol>
                <a:gridCol w="2663224">
                  <a:extLst>
                    <a:ext uri="{9D8B030D-6E8A-4147-A177-3AD203B41FA5}">
                      <a16:colId xmlns:a16="http://schemas.microsoft.com/office/drawing/2014/main" val="2934980909"/>
                    </a:ext>
                  </a:extLst>
                </a:gridCol>
                <a:gridCol w="1254510">
                  <a:extLst>
                    <a:ext uri="{9D8B030D-6E8A-4147-A177-3AD203B41FA5}">
                      <a16:colId xmlns:a16="http://schemas.microsoft.com/office/drawing/2014/main" val="3165332304"/>
                    </a:ext>
                  </a:extLst>
                </a:gridCol>
                <a:gridCol w="2570922">
                  <a:extLst>
                    <a:ext uri="{9D8B030D-6E8A-4147-A177-3AD203B41FA5}">
                      <a16:colId xmlns:a16="http://schemas.microsoft.com/office/drawing/2014/main" val="2669122564"/>
                    </a:ext>
                  </a:extLst>
                </a:gridCol>
                <a:gridCol w="2981739">
                  <a:extLst>
                    <a:ext uri="{9D8B030D-6E8A-4147-A177-3AD203B41FA5}">
                      <a16:colId xmlns:a16="http://schemas.microsoft.com/office/drawing/2014/main" val="1193495505"/>
                    </a:ext>
                  </a:extLst>
                </a:gridCol>
              </a:tblGrid>
              <a:tr h="365602">
                <a:tc>
                  <a:txBody>
                    <a:bodyPr/>
                    <a:lstStyle/>
                    <a:p>
                      <a:pPr algn="ctr" fontAlgn="b"/>
                      <a:r>
                        <a:rPr lang="ru-RU" sz="1100" b="1" i="0" u="none" strike="noStrike" dirty="0">
                          <a:solidFill>
                            <a:srgbClr val="000000"/>
                          </a:solidFill>
                          <a:effectLst/>
                          <a:latin typeface="Arial" panose="020B0604020202020204" pitchFamily="34" charset="0"/>
                        </a:rPr>
                        <a:t>Зона ответственности</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ru-RU" sz="1100" b="1" i="0" u="none" strike="noStrike">
                          <a:solidFill>
                            <a:srgbClr val="000000"/>
                          </a:solidFill>
                          <a:effectLst/>
                          <a:latin typeface="Arial" panose="020B0604020202020204" pitchFamily="34" charset="0"/>
                        </a:rPr>
                        <a:t>ФИО</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ru-RU" sz="1100" b="1" i="0" u="none" strike="noStrike">
                          <a:solidFill>
                            <a:srgbClr val="000000"/>
                          </a:solidFill>
                          <a:effectLst/>
                          <a:latin typeface="Arial" panose="020B0604020202020204" pitchFamily="34" charset="0"/>
                        </a:rPr>
                        <a:t>Телефон</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1100" b="1" i="0" u="none" strike="noStrike">
                          <a:solidFill>
                            <a:srgbClr val="000000"/>
                          </a:solidFill>
                          <a:effectLst/>
                          <a:latin typeface="Arial" panose="020B0604020202020204" pitchFamily="34" charset="0"/>
                        </a:rPr>
                        <a:t>e-mail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ru-RU" sz="1100" b="1" i="0" u="none" strike="noStrike">
                          <a:solidFill>
                            <a:srgbClr val="000000"/>
                          </a:solidFill>
                          <a:effectLst/>
                          <a:latin typeface="Arial" panose="020B0604020202020204" pitchFamily="34" charset="0"/>
                        </a:rPr>
                        <a:t>Должность</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496801"/>
                  </a:ext>
                </a:extLst>
              </a:tr>
              <a:tr h="365602">
                <a:tc>
                  <a:txBody>
                    <a:bodyPr/>
                    <a:lstStyle/>
                    <a:p>
                      <a:pPr algn="l" fontAlgn="b"/>
                      <a:r>
                        <a:rPr lang="ru-RU" sz="1100" b="0" i="0" u="none" strike="noStrike">
                          <a:solidFill>
                            <a:srgbClr val="000000"/>
                          </a:solidFill>
                          <a:effectLst/>
                          <a:latin typeface="Arial" panose="020B0604020202020204" pitchFamily="34" charset="0"/>
                        </a:rPr>
                        <a:t>Российская Федерация</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ru-RU" sz="1400" b="0" i="0" u="none" strike="noStrike">
                          <a:solidFill>
                            <a:srgbClr val="000000"/>
                          </a:solidFill>
                          <a:effectLst/>
                          <a:latin typeface="Calibri" panose="020F0502020204030204" pitchFamily="34" charset="0"/>
                        </a:rPr>
                        <a:t>Михайлов Сергей Валерьевич</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ru-RU" sz="1400" b="0" i="0" u="none" strike="noStrike">
                          <a:solidFill>
                            <a:srgbClr val="000000"/>
                          </a:solidFill>
                          <a:effectLst/>
                          <a:latin typeface="Calibri" panose="020F0502020204030204" pitchFamily="34" charset="0"/>
                        </a:rPr>
                        <a:t>8 922 854-48-33</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1400" b="0" i="0" u="sng" strike="noStrike">
                          <a:solidFill>
                            <a:srgbClr val="0563C1"/>
                          </a:solidFill>
                          <a:effectLst/>
                          <a:latin typeface="Calibri" panose="020F0502020204030204" pitchFamily="34" charset="0"/>
                          <a:hlinkClick r:id="rId2"/>
                        </a:rPr>
                        <a:t>mikhaylovsv@pochtabank.ru</a:t>
                      </a:r>
                      <a:endParaRPr lang="en-US" sz="1400" b="0" i="0" u="sng" strike="noStrike">
                        <a:solidFill>
                          <a:srgbClr val="0563C1"/>
                        </a:solidFill>
                        <a:effectLst/>
                        <a:latin typeface="Calibri" panose="020F0502020204030204" pitchFamily="34" charset="0"/>
                      </a:endParaRP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ru-RU" sz="1400" b="0" i="0" u="none" strike="noStrike">
                          <a:solidFill>
                            <a:srgbClr val="000000"/>
                          </a:solidFill>
                          <a:effectLst/>
                          <a:latin typeface="Calibri" panose="020F0502020204030204" pitchFamily="34" charset="0"/>
                        </a:rPr>
                        <a:t>Руководитель регионального развития</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666619176"/>
                  </a:ext>
                </a:extLst>
              </a:tr>
              <a:tr h="365602">
                <a:tc>
                  <a:txBody>
                    <a:bodyPr/>
                    <a:lstStyle/>
                    <a:p>
                      <a:pPr algn="l" fontAlgn="b"/>
                      <a:r>
                        <a:rPr lang="ru-RU" sz="1100" b="0" i="0" u="none" strike="noStrike">
                          <a:solidFill>
                            <a:srgbClr val="000000"/>
                          </a:solidFill>
                          <a:effectLst/>
                          <a:latin typeface="Arial" panose="020B0604020202020204" pitchFamily="34" charset="0"/>
                        </a:rPr>
                        <a:t>Дальний Восток</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Сазонова Наталья Валерьевна</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8 908 960-61-63</a:t>
                      </a:r>
                    </a:p>
                  </a:txBody>
                  <a:tcPr marL="9525" marR="9525" marT="9525" marB="0" anchor="b">
                    <a:lnL>
                      <a:noFill/>
                    </a:lnL>
                    <a:lnR>
                      <a:noFill/>
                    </a:lnR>
                    <a:lnT>
                      <a:noFill/>
                    </a:lnT>
                    <a:lnB>
                      <a:noFill/>
                    </a:lnB>
                  </a:tcPr>
                </a:tc>
                <a:tc>
                  <a:txBody>
                    <a:bodyPr/>
                    <a:lstStyle/>
                    <a:p>
                      <a:pPr algn="l" fontAlgn="b"/>
                      <a:r>
                        <a:rPr lang="en-US" sz="1400" b="0" i="0" u="sng" strike="noStrike">
                          <a:solidFill>
                            <a:srgbClr val="0563C1"/>
                          </a:solidFill>
                          <a:effectLst/>
                          <a:latin typeface="Calibri" panose="020F0502020204030204" pitchFamily="34" charset="0"/>
                          <a:hlinkClick r:id="rId3"/>
                        </a:rPr>
                        <a:t>sazonovanv1@pochtabank.ru</a:t>
                      </a:r>
                      <a:endParaRPr lang="en-US" sz="1400" b="0" i="0" u="sng" strike="noStrike">
                        <a:solidFill>
                          <a:srgbClr val="0563C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Ведущий менеджер</a:t>
                      </a:r>
                    </a:p>
                  </a:txBody>
                  <a:tcPr marL="9525" marR="9525" marT="9525" marB="0" anchor="b">
                    <a:lnL>
                      <a:noFill/>
                    </a:lnL>
                    <a:lnR>
                      <a:noFill/>
                    </a:lnR>
                    <a:lnT>
                      <a:noFill/>
                    </a:lnT>
                    <a:lnB>
                      <a:noFill/>
                    </a:lnB>
                  </a:tcPr>
                </a:tc>
                <a:extLst>
                  <a:ext uri="{0D108BD9-81ED-4DB2-BD59-A6C34878D82A}">
                    <a16:rowId xmlns:a16="http://schemas.microsoft.com/office/drawing/2014/main" val="3113067885"/>
                  </a:ext>
                </a:extLst>
              </a:tr>
              <a:tr h="365602">
                <a:tc>
                  <a:txBody>
                    <a:bodyPr/>
                    <a:lstStyle/>
                    <a:p>
                      <a:pPr algn="l" fontAlgn="b"/>
                      <a:r>
                        <a:rPr lang="ru-RU" sz="1100" b="0" i="0" u="none" strike="noStrike">
                          <a:solidFill>
                            <a:srgbClr val="000000"/>
                          </a:solidFill>
                          <a:effectLst/>
                          <a:latin typeface="Arial" panose="020B0604020202020204" pitchFamily="34" charset="0"/>
                        </a:rPr>
                        <a:t>Москва</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Емельянова Марина Олеговна</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8 919 051-84-55</a:t>
                      </a:r>
                    </a:p>
                  </a:txBody>
                  <a:tcPr marL="9525" marR="9525" marT="9525" marB="0" anchor="b">
                    <a:lnL>
                      <a:noFill/>
                    </a:lnL>
                    <a:lnR>
                      <a:noFill/>
                    </a:lnR>
                    <a:lnT>
                      <a:noFill/>
                    </a:lnT>
                    <a:lnB>
                      <a:noFill/>
                    </a:lnB>
                  </a:tcPr>
                </a:tc>
                <a:tc>
                  <a:txBody>
                    <a:bodyPr/>
                    <a:lstStyle/>
                    <a:p>
                      <a:pPr algn="l" fontAlgn="b"/>
                      <a:r>
                        <a:rPr lang="en-US" sz="1400" b="0" i="0" u="sng" strike="noStrike">
                          <a:solidFill>
                            <a:srgbClr val="0563C1"/>
                          </a:solidFill>
                          <a:effectLst/>
                          <a:latin typeface="Calibri" panose="020F0502020204030204" pitchFamily="34" charset="0"/>
                          <a:hlinkClick r:id="rId4"/>
                        </a:rPr>
                        <a:t>emelyanovamo4@pochtabank.ru</a:t>
                      </a:r>
                      <a:endParaRPr lang="en-US" sz="1400" b="0" i="0" u="sng" strike="noStrike">
                        <a:solidFill>
                          <a:srgbClr val="0563C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Ведущий менеджер</a:t>
                      </a:r>
                    </a:p>
                  </a:txBody>
                  <a:tcPr marL="9525" marR="9525" marT="9525" marB="0" anchor="b">
                    <a:lnL>
                      <a:noFill/>
                    </a:lnL>
                    <a:lnR>
                      <a:noFill/>
                    </a:lnR>
                    <a:lnT>
                      <a:noFill/>
                    </a:lnT>
                    <a:lnB>
                      <a:noFill/>
                    </a:lnB>
                  </a:tcPr>
                </a:tc>
                <a:extLst>
                  <a:ext uri="{0D108BD9-81ED-4DB2-BD59-A6C34878D82A}">
                    <a16:rowId xmlns:a16="http://schemas.microsoft.com/office/drawing/2014/main" val="2023240745"/>
                  </a:ext>
                </a:extLst>
              </a:tr>
              <a:tr h="365602">
                <a:tc>
                  <a:txBody>
                    <a:bodyPr/>
                    <a:lstStyle/>
                    <a:p>
                      <a:pPr algn="l" fontAlgn="b"/>
                      <a:r>
                        <a:rPr lang="ru-RU" sz="1100" b="0" i="0" u="none" strike="noStrike">
                          <a:solidFill>
                            <a:srgbClr val="000000"/>
                          </a:solidFill>
                          <a:effectLst/>
                          <a:latin typeface="Arial" panose="020B0604020202020204" pitchFamily="34" charset="0"/>
                        </a:rPr>
                        <a:t>Северное поволжье</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Смирнов Евгений Викторович</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8 960 046-83-85</a:t>
                      </a:r>
                    </a:p>
                  </a:txBody>
                  <a:tcPr marL="9525" marR="9525" marT="9525" marB="0" anchor="b">
                    <a:lnL>
                      <a:noFill/>
                    </a:lnL>
                    <a:lnR>
                      <a:noFill/>
                    </a:lnR>
                    <a:lnT>
                      <a:noFill/>
                    </a:lnT>
                    <a:lnB>
                      <a:noFill/>
                    </a:lnB>
                  </a:tcPr>
                </a:tc>
                <a:tc>
                  <a:txBody>
                    <a:bodyPr/>
                    <a:lstStyle/>
                    <a:p>
                      <a:pPr algn="l" fontAlgn="b"/>
                      <a:r>
                        <a:rPr lang="en-US" sz="1400" b="0" i="0" u="sng" strike="noStrike">
                          <a:solidFill>
                            <a:srgbClr val="0563C1"/>
                          </a:solidFill>
                          <a:effectLst/>
                          <a:latin typeface="Calibri" panose="020F0502020204030204" pitchFamily="34" charset="0"/>
                          <a:hlinkClick r:id="rId5"/>
                        </a:rPr>
                        <a:t>smirnovev@pochtabank.ru</a:t>
                      </a:r>
                      <a:endParaRPr lang="en-US" sz="1400" b="0" i="0" u="sng" strike="noStrike">
                        <a:solidFill>
                          <a:srgbClr val="0563C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ru-RU" sz="1400" b="0" i="0" u="none" strike="noStrike" dirty="0">
                          <a:solidFill>
                            <a:srgbClr val="000000"/>
                          </a:solidFill>
                          <a:effectLst/>
                          <a:latin typeface="Calibri" panose="020F0502020204030204" pitchFamily="34" charset="0"/>
                        </a:rPr>
                        <a:t>Ведущий менеджер</a:t>
                      </a:r>
                    </a:p>
                  </a:txBody>
                  <a:tcPr marL="9525" marR="9525" marT="9525" marB="0" anchor="b">
                    <a:lnL>
                      <a:noFill/>
                    </a:lnL>
                    <a:lnR>
                      <a:noFill/>
                    </a:lnR>
                    <a:lnT>
                      <a:noFill/>
                    </a:lnT>
                    <a:lnB>
                      <a:noFill/>
                    </a:lnB>
                  </a:tcPr>
                </a:tc>
                <a:extLst>
                  <a:ext uri="{0D108BD9-81ED-4DB2-BD59-A6C34878D82A}">
                    <a16:rowId xmlns:a16="http://schemas.microsoft.com/office/drawing/2014/main" val="530919651"/>
                  </a:ext>
                </a:extLst>
              </a:tr>
              <a:tr h="365602">
                <a:tc>
                  <a:txBody>
                    <a:bodyPr/>
                    <a:lstStyle/>
                    <a:p>
                      <a:pPr algn="l" fontAlgn="b"/>
                      <a:r>
                        <a:rPr lang="ru-RU" sz="1100" b="0" i="0" u="none" strike="noStrike">
                          <a:solidFill>
                            <a:srgbClr val="000000"/>
                          </a:solidFill>
                          <a:effectLst/>
                          <a:latin typeface="Arial" panose="020B0604020202020204" pitchFamily="34" charset="0"/>
                        </a:rPr>
                        <a:t>Северный Кавказ</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Габриелян Карине Арменовна</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8 961 470-28-30</a:t>
                      </a:r>
                    </a:p>
                  </a:txBody>
                  <a:tcPr marL="9525" marR="9525" marT="9525" marB="0" anchor="b">
                    <a:lnL>
                      <a:noFill/>
                    </a:lnL>
                    <a:lnR>
                      <a:noFill/>
                    </a:lnR>
                    <a:lnT>
                      <a:noFill/>
                    </a:lnT>
                    <a:lnB>
                      <a:noFill/>
                    </a:lnB>
                  </a:tcPr>
                </a:tc>
                <a:tc>
                  <a:txBody>
                    <a:bodyPr/>
                    <a:lstStyle/>
                    <a:p>
                      <a:pPr algn="l" fontAlgn="b"/>
                      <a:r>
                        <a:rPr lang="en-US" sz="1400" b="0" i="0" u="sng" strike="noStrike">
                          <a:solidFill>
                            <a:srgbClr val="0563C1"/>
                          </a:solidFill>
                          <a:effectLst/>
                          <a:latin typeface="Calibri" panose="020F0502020204030204" pitchFamily="34" charset="0"/>
                          <a:hlinkClick r:id="rId6"/>
                        </a:rPr>
                        <a:t>gabrielyanka1@pochtabank.ru</a:t>
                      </a:r>
                      <a:endParaRPr lang="en-US" sz="1400" b="0" i="0" u="sng" strike="noStrike">
                        <a:solidFill>
                          <a:srgbClr val="0563C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Ведущий менеджер</a:t>
                      </a:r>
                    </a:p>
                  </a:txBody>
                  <a:tcPr marL="9525" marR="9525" marT="9525" marB="0" anchor="b">
                    <a:lnL>
                      <a:noFill/>
                    </a:lnL>
                    <a:lnR>
                      <a:noFill/>
                    </a:lnR>
                    <a:lnT>
                      <a:noFill/>
                    </a:lnT>
                    <a:lnB>
                      <a:noFill/>
                    </a:lnB>
                  </a:tcPr>
                </a:tc>
                <a:extLst>
                  <a:ext uri="{0D108BD9-81ED-4DB2-BD59-A6C34878D82A}">
                    <a16:rowId xmlns:a16="http://schemas.microsoft.com/office/drawing/2014/main" val="513460465"/>
                  </a:ext>
                </a:extLst>
              </a:tr>
              <a:tr h="365602">
                <a:tc>
                  <a:txBody>
                    <a:bodyPr/>
                    <a:lstStyle/>
                    <a:p>
                      <a:pPr algn="l" fontAlgn="b"/>
                      <a:r>
                        <a:rPr lang="ru-RU" sz="1100" b="0" i="0" u="none" strike="noStrike">
                          <a:solidFill>
                            <a:srgbClr val="000000"/>
                          </a:solidFill>
                          <a:effectLst/>
                          <a:latin typeface="Arial" panose="020B0604020202020204" pitchFamily="34" charset="0"/>
                        </a:rPr>
                        <a:t>Северо-запад</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Казакова Ксения Юрьевна</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8 981 760-75-86</a:t>
                      </a:r>
                    </a:p>
                  </a:txBody>
                  <a:tcPr marL="9525" marR="9525" marT="9525" marB="0" anchor="b">
                    <a:lnL>
                      <a:noFill/>
                    </a:lnL>
                    <a:lnR>
                      <a:noFill/>
                    </a:lnR>
                    <a:lnT>
                      <a:noFill/>
                    </a:lnT>
                    <a:lnB>
                      <a:noFill/>
                    </a:lnB>
                  </a:tcPr>
                </a:tc>
                <a:tc>
                  <a:txBody>
                    <a:bodyPr/>
                    <a:lstStyle/>
                    <a:p>
                      <a:pPr algn="l" fontAlgn="b"/>
                      <a:r>
                        <a:rPr lang="en-US" sz="1400" b="0" i="0" u="sng" strike="noStrike">
                          <a:solidFill>
                            <a:srgbClr val="0563C1"/>
                          </a:solidFill>
                          <a:effectLst/>
                          <a:latin typeface="Calibri" panose="020F0502020204030204" pitchFamily="34" charset="0"/>
                          <a:hlinkClick r:id="rId7"/>
                        </a:rPr>
                        <a:t>kazakovaky@pochtabank.ru</a:t>
                      </a:r>
                      <a:endParaRPr lang="en-US" sz="1400" b="0" i="0" u="sng" strike="noStrike">
                        <a:solidFill>
                          <a:srgbClr val="0563C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Ведущий менеджер</a:t>
                      </a:r>
                    </a:p>
                  </a:txBody>
                  <a:tcPr marL="9525" marR="9525" marT="9525" marB="0" anchor="b">
                    <a:lnL>
                      <a:noFill/>
                    </a:lnL>
                    <a:lnR>
                      <a:noFill/>
                    </a:lnR>
                    <a:lnT>
                      <a:noFill/>
                    </a:lnT>
                    <a:lnB>
                      <a:noFill/>
                    </a:lnB>
                  </a:tcPr>
                </a:tc>
                <a:extLst>
                  <a:ext uri="{0D108BD9-81ED-4DB2-BD59-A6C34878D82A}">
                    <a16:rowId xmlns:a16="http://schemas.microsoft.com/office/drawing/2014/main" val="575420770"/>
                  </a:ext>
                </a:extLst>
              </a:tr>
              <a:tr h="365602">
                <a:tc>
                  <a:txBody>
                    <a:bodyPr/>
                    <a:lstStyle/>
                    <a:p>
                      <a:pPr algn="l" fontAlgn="b"/>
                      <a:r>
                        <a:rPr lang="ru-RU" sz="1100" b="0" i="0" u="none" strike="noStrike">
                          <a:solidFill>
                            <a:srgbClr val="000000"/>
                          </a:solidFill>
                          <a:effectLst/>
                          <a:latin typeface="Arial" panose="020B0604020202020204" pitchFamily="34" charset="0"/>
                        </a:rPr>
                        <a:t>Сибирь</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Подколзина Анна Владимировна</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8 923 248-28-71</a:t>
                      </a:r>
                    </a:p>
                  </a:txBody>
                  <a:tcPr marL="9525" marR="9525" marT="9525" marB="0" anchor="b">
                    <a:lnL>
                      <a:noFill/>
                    </a:lnL>
                    <a:lnR>
                      <a:noFill/>
                    </a:lnR>
                    <a:lnT>
                      <a:noFill/>
                    </a:lnT>
                    <a:lnB>
                      <a:noFill/>
                    </a:lnB>
                  </a:tcPr>
                </a:tc>
                <a:tc>
                  <a:txBody>
                    <a:bodyPr/>
                    <a:lstStyle/>
                    <a:p>
                      <a:pPr algn="l" fontAlgn="b"/>
                      <a:r>
                        <a:rPr lang="en-US" sz="1400" b="0" i="0" u="sng" strike="noStrike">
                          <a:solidFill>
                            <a:srgbClr val="0563C1"/>
                          </a:solidFill>
                          <a:effectLst/>
                          <a:latin typeface="Calibri" panose="020F0502020204030204" pitchFamily="34" charset="0"/>
                          <a:hlinkClick r:id="rId8"/>
                        </a:rPr>
                        <a:t>podkolzinaav@pochtabank.ru</a:t>
                      </a:r>
                      <a:endParaRPr lang="en-US" sz="1400" b="0" i="0" u="sng" strike="noStrike">
                        <a:solidFill>
                          <a:srgbClr val="0563C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Ведущий менеджер</a:t>
                      </a:r>
                    </a:p>
                  </a:txBody>
                  <a:tcPr marL="9525" marR="9525" marT="9525" marB="0" anchor="b">
                    <a:lnL>
                      <a:noFill/>
                    </a:lnL>
                    <a:lnR>
                      <a:noFill/>
                    </a:lnR>
                    <a:lnT>
                      <a:noFill/>
                    </a:lnT>
                    <a:lnB>
                      <a:noFill/>
                    </a:lnB>
                  </a:tcPr>
                </a:tc>
                <a:extLst>
                  <a:ext uri="{0D108BD9-81ED-4DB2-BD59-A6C34878D82A}">
                    <a16:rowId xmlns:a16="http://schemas.microsoft.com/office/drawing/2014/main" val="2647888422"/>
                  </a:ext>
                </a:extLst>
              </a:tr>
              <a:tr h="365602">
                <a:tc>
                  <a:txBody>
                    <a:bodyPr/>
                    <a:lstStyle/>
                    <a:p>
                      <a:pPr algn="l" fontAlgn="b"/>
                      <a:r>
                        <a:rPr lang="ru-RU" sz="1100" b="0" i="0" u="none" strike="noStrike">
                          <a:solidFill>
                            <a:srgbClr val="000000"/>
                          </a:solidFill>
                          <a:effectLst/>
                          <a:latin typeface="Arial" panose="020B0604020202020204" pitchFamily="34" charset="0"/>
                        </a:rPr>
                        <a:t>Урал</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Устюжанина Наталья Эдуардовна</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8 982 690-0-690</a:t>
                      </a:r>
                    </a:p>
                  </a:txBody>
                  <a:tcPr marL="9525" marR="9525" marT="9525" marB="0" anchor="b">
                    <a:lnL>
                      <a:noFill/>
                    </a:lnL>
                    <a:lnR>
                      <a:noFill/>
                    </a:lnR>
                    <a:lnT>
                      <a:noFill/>
                    </a:lnT>
                    <a:lnB>
                      <a:noFill/>
                    </a:lnB>
                  </a:tcPr>
                </a:tc>
                <a:tc>
                  <a:txBody>
                    <a:bodyPr/>
                    <a:lstStyle/>
                    <a:p>
                      <a:pPr algn="l" fontAlgn="b"/>
                      <a:r>
                        <a:rPr lang="en-US" sz="1400" b="0" i="0" u="sng" strike="noStrike">
                          <a:solidFill>
                            <a:srgbClr val="0563C1"/>
                          </a:solidFill>
                          <a:effectLst/>
                          <a:latin typeface="Calibri" panose="020F0502020204030204" pitchFamily="34" charset="0"/>
                          <a:hlinkClick r:id="rId9"/>
                        </a:rPr>
                        <a:t>ustyuzhaninane@pochtabank.ru</a:t>
                      </a:r>
                      <a:endParaRPr lang="en-US" sz="1400" b="0" i="0" u="sng" strike="noStrike">
                        <a:solidFill>
                          <a:srgbClr val="0563C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Ведущий менеджер</a:t>
                      </a:r>
                    </a:p>
                  </a:txBody>
                  <a:tcPr marL="9525" marR="9525" marT="9525" marB="0" anchor="b">
                    <a:lnL>
                      <a:noFill/>
                    </a:lnL>
                    <a:lnR>
                      <a:noFill/>
                    </a:lnR>
                    <a:lnT>
                      <a:noFill/>
                    </a:lnT>
                    <a:lnB>
                      <a:noFill/>
                    </a:lnB>
                  </a:tcPr>
                </a:tc>
                <a:extLst>
                  <a:ext uri="{0D108BD9-81ED-4DB2-BD59-A6C34878D82A}">
                    <a16:rowId xmlns:a16="http://schemas.microsoft.com/office/drawing/2014/main" val="3286647264"/>
                  </a:ext>
                </a:extLst>
              </a:tr>
              <a:tr h="365602">
                <a:tc>
                  <a:txBody>
                    <a:bodyPr/>
                    <a:lstStyle/>
                    <a:p>
                      <a:pPr algn="l" fontAlgn="b"/>
                      <a:r>
                        <a:rPr lang="ru-RU" sz="1100" b="0" i="0" u="none" strike="noStrike">
                          <a:solidFill>
                            <a:srgbClr val="000000"/>
                          </a:solidFill>
                          <a:effectLst/>
                          <a:latin typeface="Arial" panose="020B0604020202020204" pitchFamily="34" charset="0"/>
                        </a:rPr>
                        <a:t>Центр</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Ивашкина Жанна Эдуардовна</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8 920 969-95-59</a:t>
                      </a:r>
                    </a:p>
                  </a:txBody>
                  <a:tcPr marL="9525" marR="9525" marT="9525" marB="0" anchor="b">
                    <a:lnL>
                      <a:noFill/>
                    </a:lnL>
                    <a:lnR>
                      <a:noFill/>
                    </a:lnR>
                    <a:lnT>
                      <a:noFill/>
                    </a:lnT>
                    <a:lnB>
                      <a:noFill/>
                    </a:lnB>
                  </a:tcPr>
                </a:tc>
                <a:tc>
                  <a:txBody>
                    <a:bodyPr/>
                    <a:lstStyle/>
                    <a:p>
                      <a:pPr algn="l" fontAlgn="b"/>
                      <a:r>
                        <a:rPr lang="en-US" sz="1400" b="0" i="0" u="sng" strike="noStrike">
                          <a:solidFill>
                            <a:srgbClr val="0563C1"/>
                          </a:solidFill>
                          <a:effectLst/>
                          <a:latin typeface="Calibri" panose="020F0502020204030204" pitchFamily="34" charset="0"/>
                          <a:hlinkClick r:id="rId10"/>
                        </a:rPr>
                        <a:t>ivashkinaze2@pochtabank.ru</a:t>
                      </a:r>
                      <a:endParaRPr lang="en-US" sz="1400" b="0" i="0" u="sng" strike="noStrike">
                        <a:solidFill>
                          <a:srgbClr val="0563C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Ведущий менеджер</a:t>
                      </a:r>
                    </a:p>
                  </a:txBody>
                  <a:tcPr marL="9525" marR="9525" marT="9525" marB="0" anchor="b">
                    <a:lnL>
                      <a:noFill/>
                    </a:lnL>
                    <a:lnR>
                      <a:noFill/>
                    </a:lnR>
                    <a:lnT>
                      <a:noFill/>
                    </a:lnT>
                    <a:lnB>
                      <a:noFill/>
                    </a:lnB>
                  </a:tcPr>
                </a:tc>
                <a:extLst>
                  <a:ext uri="{0D108BD9-81ED-4DB2-BD59-A6C34878D82A}">
                    <a16:rowId xmlns:a16="http://schemas.microsoft.com/office/drawing/2014/main" val="496967087"/>
                  </a:ext>
                </a:extLst>
              </a:tr>
              <a:tr h="365602">
                <a:tc>
                  <a:txBody>
                    <a:bodyPr/>
                    <a:lstStyle/>
                    <a:p>
                      <a:pPr algn="l" fontAlgn="b"/>
                      <a:r>
                        <a:rPr lang="ru-RU" sz="1100" b="0" i="0" u="none" strike="noStrike">
                          <a:solidFill>
                            <a:srgbClr val="000000"/>
                          </a:solidFill>
                          <a:effectLst/>
                          <a:latin typeface="Arial" panose="020B0604020202020204" pitchFamily="34" charset="0"/>
                        </a:rPr>
                        <a:t>Юг</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Витенко Денис Дмитриевич</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8 917 170-93-17</a:t>
                      </a:r>
                    </a:p>
                  </a:txBody>
                  <a:tcPr marL="9525" marR="9525" marT="9525" marB="0" anchor="b">
                    <a:lnL>
                      <a:noFill/>
                    </a:lnL>
                    <a:lnR>
                      <a:noFill/>
                    </a:lnR>
                    <a:lnT>
                      <a:noFill/>
                    </a:lnT>
                    <a:lnB>
                      <a:noFill/>
                    </a:lnB>
                  </a:tcPr>
                </a:tc>
                <a:tc>
                  <a:txBody>
                    <a:bodyPr/>
                    <a:lstStyle/>
                    <a:p>
                      <a:pPr algn="l" fontAlgn="b"/>
                      <a:r>
                        <a:rPr lang="en-US" sz="1400" b="0" i="0" u="sng" strike="noStrike">
                          <a:solidFill>
                            <a:srgbClr val="0563C1"/>
                          </a:solidFill>
                          <a:effectLst/>
                          <a:latin typeface="Calibri" panose="020F0502020204030204" pitchFamily="34" charset="0"/>
                          <a:hlinkClick r:id="rId11"/>
                        </a:rPr>
                        <a:t>vitenkodd1@pochtabank.ru</a:t>
                      </a:r>
                      <a:endParaRPr lang="en-US" sz="1400" b="0" i="0" u="sng" strike="noStrike">
                        <a:solidFill>
                          <a:srgbClr val="0563C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Ведущий менеджер</a:t>
                      </a:r>
                    </a:p>
                  </a:txBody>
                  <a:tcPr marL="9525" marR="9525" marT="9525" marB="0" anchor="b">
                    <a:lnL>
                      <a:noFill/>
                    </a:lnL>
                    <a:lnR>
                      <a:noFill/>
                    </a:lnR>
                    <a:lnT>
                      <a:noFill/>
                    </a:lnT>
                    <a:lnB>
                      <a:noFill/>
                    </a:lnB>
                  </a:tcPr>
                </a:tc>
                <a:extLst>
                  <a:ext uri="{0D108BD9-81ED-4DB2-BD59-A6C34878D82A}">
                    <a16:rowId xmlns:a16="http://schemas.microsoft.com/office/drawing/2014/main" val="3924239495"/>
                  </a:ext>
                </a:extLst>
              </a:tr>
              <a:tr h="365602">
                <a:tc>
                  <a:txBody>
                    <a:bodyPr/>
                    <a:lstStyle/>
                    <a:p>
                      <a:pPr algn="l" fontAlgn="b"/>
                      <a:r>
                        <a:rPr lang="ru-RU" sz="1100" b="0" i="0" u="none" strike="noStrike">
                          <a:solidFill>
                            <a:srgbClr val="000000"/>
                          </a:solidFill>
                          <a:effectLst/>
                          <a:latin typeface="Arial" panose="020B0604020202020204" pitchFamily="34" charset="0"/>
                        </a:rPr>
                        <a:t>Южное поволжье</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Кузнецов Сергей Сергеевич</a:t>
                      </a:r>
                    </a:p>
                  </a:txBody>
                  <a:tcPr marL="9525" marR="9525" marT="9525" marB="0" anchor="b">
                    <a:lnL>
                      <a:noFill/>
                    </a:lnL>
                    <a:lnR>
                      <a:noFill/>
                    </a:lnR>
                    <a:lnT>
                      <a:noFill/>
                    </a:lnT>
                    <a:lnB>
                      <a:noFill/>
                    </a:lnB>
                  </a:tcPr>
                </a:tc>
                <a:tc>
                  <a:txBody>
                    <a:bodyPr/>
                    <a:lstStyle/>
                    <a:p>
                      <a:pPr algn="l" fontAlgn="b"/>
                      <a:r>
                        <a:rPr lang="ru-RU" sz="1400" b="0" i="0" u="none" strike="noStrike">
                          <a:solidFill>
                            <a:srgbClr val="000000"/>
                          </a:solidFill>
                          <a:effectLst/>
                          <a:latin typeface="Calibri" panose="020F0502020204030204" pitchFamily="34" charset="0"/>
                        </a:rPr>
                        <a:t>8 927 607-77-94</a:t>
                      </a:r>
                    </a:p>
                  </a:txBody>
                  <a:tcPr marL="9525" marR="9525" marT="9525" marB="0" anchor="b">
                    <a:lnL>
                      <a:noFill/>
                    </a:lnL>
                    <a:lnR>
                      <a:noFill/>
                    </a:lnR>
                    <a:lnT>
                      <a:noFill/>
                    </a:lnT>
                    <a:lnB>
                      <a:noFill/>
                    </a:lnB>
                  </a:tcPr>
                </a:tc>
                <a:tc>
                  <a:txBody>
                    <a:bodyPr/>
                    <a:lstStyle/>
                    <a:p>
                      <a:pPr algn="l" fontAlgn="b"/>
                      <a:r>
                        <a:rPr lang="en-US" sz="1400" b="0" i="0" u="sng" strike="noStrike">
                          <a:solidFill>
                            <a:srgbClr val="0563C1"/>
                          </a:solidFill>
                          <a:effectLst/>
                          <a:latin typeface="Calibri" panose="020F0502020204030204" pitchFamily="34" charset="0"/>
                          <a:hlinkClick r:id="rId12"/>
                        </a:rPr>
                        <a:t>kuznetsovss@pochtabank.ru</a:t>
                      </a:r>
                      <a:endParaRPr lang="en-US" sz="1400" b="0" i="0" u="sng" strike="noStrike">
                        <a:solidFill>
                          <a:srgbClr val="0563C1"/>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ru-RU" sz="1400" b="0" i="0" u="none" strike="noStrike" dirty="0">
                          <a:solidFill>
                            <a:srgbClr val="000000"/>
                          </a:solidFill>
                          <a:effectLst/>
                          <a:latin typeface="Calibri" panose="020F0502020204030204" pitchFamily="34" charset="0"/>
                        </a:rPr>
                        <a:t>Ведущий менеджер</a:t>
                      </a:r>
                    </a:p>
                  </a:txBody>
                  <a:tcPr marL="9525" marR="9525" marT="9525" marB="0" anchor="b">
                    <a:lnL>
                      <a:noFill/>
                    </a:lnL>
                    <a:lnR>
                      <a:noFill/>
                    </a:lnR>
                    <a:lnT>
                      <a:noFill/>
                    </a:lnT>
                    <a:lnB>
                      <a:noFill/>
                    </a:lnB>
                  </a:tcPr>
                </a:tc>
                <a:extLst>
                  <a:ext uri="{0D108BD9-81ED-4DB2-BD59-A6C34878D82A}">
                    <a16:rowId xmlns:a16="http://schemas.microsoft.com/office/drawing/2014/main" val="811390212"/>
                  </a:ext>
                </a:extLst>
              </a:tr>
            </a:tbl>
          </a:graphicData>
        </a:graphic>
      </p:graphicFrame>
    </p:spTree>
    <p:extLst>
      <p:ext uri="{BB962C8B-B14F-4D97-AF65-F5344CB8AC3E}">
        <p14:creationId xmlns:p14="http://schemas.microsoft.com/office/powerpoint/2010/main" val="2905090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Группа 16">
            <a:extLst>
              <a:ext uri="{FF2B5EF4-FFF2-40B4-BE49-F238E27FC236}">
                <a16:creationId xmlns:a16="http://schemas.microsoft.com/office/drawing/2014/main" id="{FDA426A2-ACBB-4B42-9786-A8CBFB2DDE0F}"/>
              </a:ext>
            </a:extLst>
          </p:cNvPr>
          <p:cNvGrpSpPr/>
          <p:nvPr/>
        </p:nvGrpSpPr>
        <p:grpSpPr>
          <a:xfrm>
            <a:off x="0" y="0"/>
            <a:ext cx="12228945" cy="6858000"/>
            <a:chOff x="0" y="0"/>
            <a:chExt cx="12228945" cy="6858000"/>
          </a:xfrm>
        </p:grpSpPr>
        <p:sp>
          <p:nvSpPr>
            <p:cNvPr id="20" name="Прямоугольник 19">
              <a:extLst>
                <a:ext uri="{FF2B5EF4-FFF2-40B4-BE49-F238E27FC236}">
                  <a16:creationId xmlns:a16="http://schemas.microsoft.com/office/drawing/2014/main" id="{D83D45B9-C59A-44E7-98BE-09A429F25508}"/>
                </a:ext>
              </a:extLst>
            </p:cNvPr>
            <p:cNvSpPr/>
            <p:nvPr/>
          </p:nvSpPr>
          <p:spPr>
            <a:xfrm>
              <a:off x="0" y="0"/>
              <a:ext cx="12192000" cy="6858000"/>
            </a:xfrm>
            <a:prstGeom prst="rect">
              <a:avLst/>
            </a:prstGeom>
            <a:solidFill>
              <a:srgbClr val="011D45"/>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dirty="0">
                <a:ln>
                  <a:noFill/>
                </a:ln>
                <a:solidFill>
                  <a:srgbClr val="000000"/>
                </a:solidFill>
                <a:effectLst/>
                <a:uFillTx/>
                <a:latin typeface="+mn-lt"/>
                <a:ea typeface="+mn-ea"/>
                <a:cs typeface="+mn-cs"/>
                <a:sym typeface="Helvetica"/>
              </a:endParaRPr>
            </a:p>
          </p:txBody>
        </p:sp>
        <p:pic>
          <p:nvPicPr>
            <p:cNvPr id="21" name="Рисунок 20">
              <a:extLst>
                <a:ext uri="{FF2B5EF4-FFF2-40B4-BE49-F238E27FC236}">
                  <a16:creationId xmlns:a16="http://schemas.microsoft.com/office/drawing/2014/main" id="{06797526-E0C5-4C73-AD60-4A3A7B04C8E0}"/>
                </a:ext>
              </a:extLst>
            </p:cNvPr>
            <p:cNvPicPr>
              <a:picLocks noChangeAspect="1"/>
            </p:cNvPicPr>
            <p:nvPr/>
          </p:nvPicPr>
          <p:blipFill>
            <a:blip r:embed="rId2"/>
            <a:stretch>
              <a:fillRect/>
            </a:stretch>
          </p:blipFill>
          <p:spPr>
            <a:xfrm>
              <a:off x="36945" y="2624918"/>
              <a:ext cx="12192000" cy="2763090"/>
            </a:xfrm>
            <a:prstGeom prst="rect">
              <a:avLst/>
            </a:prstGeom>
          </p:spPr>
        </p:pic>
      </p:grpSp>
      <p:sp>
        <p:nvSpPr>
          <p:cNvPr id="8" name="TextBox 7">
            <a:extLst>
              <a:ext uri="{FF2B5EF4-FFF2-40B4-BE49-F238E27FC236}">
                <a16:creationId xmlns:a16="http://schemas.microsoft.com/office/drawing/2014/main" id="{4AEE42A1-E20A-734B-8899-511CC5414A7C}"/>
              </a:ext>
            </a:extLst>
          </p:cNvPr>
          <p:cNvSpPr txBox="1"/>
          <p:nvPr/>
        </p:nvSpPr>
        <p:spPr>
          <a:xfrm>
            <a:off x="355600" y="2040143"/>
            <a:ext cx="8305800" cy="584775"/>
          </a:xfrm>
          <a:prstGeom prst="rect">
            <a:avLst/>
          </a:prstGeom>
          <a:noFill/>
        </p:spPr>
        <p:txBody>
          <a:bodyPr wrap="square" rtlCol="0">
            <a:spAutoFit/>
          </a:bodyPr>
          <a:lstStyle/>
          <a:p>
            <a:pPr marL="0" marR="0" indent="0" algn="l" defTabSz="914400" rtl="0" fontAlgn="auto" latinLnBrk="0" hangingPunct="0">
              <a:lnSpc>
                <a:spcPct val="100000"/>
              </a:lnSpc>
              <a:spcBef>
                <a:spcPts val="0"/>
              </a:spcBef>
              <a:spcAft>
                <a:spcPts val="0"/>
              </a:spcAft>
              <a:buClrTx/>
              <a:buSzTx/>
              <a:buFontTx/>
              <a:buNone/>
              <a:tabLst/>
            </a:pPr>
            <a:r>
              <a:rPr lang="ru-RU" sz="3200" b="1" dirty="0">
                <a:solidFill>
                  <a:schemeClr val="bg1"/>
                </a:solidFill>
                <a:sym typeface="Helvetica"/>
              </a:rPr>
              <a:t>Спасибо за внимание!</a:t>
            </a:r>
          </a:p>
        </p:txBody>
      </p:sp>
      <p:sp>
        <p:nvSpPr>
          <p:cNvPr id="9" name="TextBox 8">
            <a:extLst>
              <a:ext uri="{FF2B5EF4-FFF2-40B4-BE49-F238E27FC236}">
                <a16:creationId xmlns:a16="http://schemas.microsoft.com/office/drawing/2014/main" id="{532D15C7-E672-C640-B522-F37C0F5A8D22}"/>
              </a:ext>
            </a:extLst>
          </p:cNvPr>
          <p:cNvSpPr txBox="1"/>
          <p:nvPr/>
        </p:nvSpPr>
        <p:spPr>
          <a:xfrm>
            <a:off x="165573" y="6400800"/>
            <a:ext cx="3951224" cy="369332"/>
          </a:xfrm>
          <a:prstGeom prst="rect">
            <a:avLst/>
          </a:prstGeom>
          <a:noFill/>
        </p:spPr>
        <p:txBody>
          <a:bodyPr wrap="square" rtlCol="0">
            <a:spAutoFit/>
          </a:bodyPr>
          <a:lstStyle/>
          <a:p>
            <a:r>
              <a:rPr lang="ru-RU" dirty="0">
                <a:solidFill>
                  <a:schemeClr val="bg1"/>
                </a:solidFill>
                <a:latin typeface="Open Sans" panose="020B0606030504020204" pitchFamily="34" charset="0"/>
                <a:ea typeface="Open Sans" panose="020B0606030504020204" pitchFamily="34" charset="0"/>
                <a:cs typeface="Open Sans" panose="020B0606030504020204" pitchFamily="34" charset="0"/>
              </a:rPr>
              <a:t>Июль 2021. Москва</a:t>
            </a:r>
          </a:p>
        </p:txBody>
      </p:sp>
    </p:spTree>
    <p:extLst>
      <p:ext uri="{BB962C8B-B14F-4D97-AF65-F5344CB8AC3E}">
        <p14:creationId xmlns:p14="http://schemas.microsoft.com/office/powerpoint/2010/main" val="207715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p:txBody>
          <a:bodyPr/>
          <a:lstStyle/>
          <a:p>
            <a:fld id="{5A346923-26B5-41E0-89D7-D9BBEED0FA36}" type="slidenum">
              <a:rPr lang="ru-RU" smtClean="0"/>
              <a:t>3</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8" name="object 3">
            <a:extLst>
              <a:ext uri="{FF2B5EF4-FFF2-40B4-BE49-F238E27FC236}">
                <a16:creationId xmlns:a16="http://schemas.microsoft.com/office/drawing/2014/main" id="{606334F7-9323-4BF4-BE3C-2A10BD58E27E}"/>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Для работы с «Пушкинской картой» необходимо:</a:t>
            </a:r>
          </a:p>
        </p:txBody>
      </p:sp>
      <p:grpSp>
        <p:nvGrpSpPr>
          <p:cNvPr id="44" name="Группа 43">
            <a:extLst>
              <a:ext uri="{FF2B5EF4-FFF2-40B4-BE49-F238E27FC236}">
                <a16:creationId xmlns:a16="http://schemas.microsoft.com/office/drawing/2014/main" id="{173754F5-29B5-4371-A1CF-8E0BF9D20244}"/>
              </a:ext>
            </a:extLst>
          </p:cNvPr>
          <p:cNvGrpSpPr/>
          <p:nvPr/>
        </p:nvGrpSpPr>
        <p:grpSpPr>
          <a:xfrm>
            <a:off x="1683167" y="1582663"/>
            <a:ext cx="8128491" cy="4231490"/>
            <a:chOff x="1683167" y="1582663"/>
            <a:chExt cx="8128491" cy="4231490"/>
          </a:xfrm>
        </p:grpSpPr>
        <p:grpSp>
          <p:nvGrpSpPr>
            <p:cNvPr id="3" name="Группа 2">
              <a:extLst>
                <a:ext uri="{FF2B5EF4-FFF2-40B4-BE49-F238E27FC236}">
                  <a16:creationId xmlns:a16="http://schemas.microsoft.com/office/drawing/2014/main" id="{E8823795-F51F-4B7B-9AC9-7768BB6532F2}"/>
                </a:ext>
              </a:extLst>
            </p:cNvPr>
            <p:cNvGrpSpPr/>
            <p:nvPr/>
          </p:nvGrpSpPr>
          <p:grpSpPr>
            <a:xfrm>
              <a:off x="1683167" y="1742276"/>
              <a:ext cx="864973" cy="864973"/>
              <a:chOff x="1683167" y="1742276"/>
              <a:chExt cx="864973" cy="864973"/>
            </a:xfrm>
          </p:grpSpPr>
          <p:sp>
            <p:nvSpPr>
              <p:cNvPr id="27" name="Oval 4">
                <a:extLst>
                  <a:ext uri="{FF2B5EF4-FFF2-40B4-BE49-F238E27FC236}">
                    <a16:creationId xmlns:a16="http://schemas.microsoft.com/office/drawing/2014/main" id="{E3561124-9D8D-4754-B423-B8BAE98BA52D}"/>
                  </a:ext>
                </a:extLst>
              </p:cNvPr>
              <p:cNvSpPr/>
              <p:nvPr/>
            </p:nvSpPr>
            <p:spPr>
              <a:xfrm>
                <a:off x="1683167" y="1742276"/>
                <a:ext cx="864973" cy="86497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TextBox 27">
                <a:extLst>
                  <a:ext uri="{FF2B5EF4-FFF2-40B4-BE49-F238E27FC236}">
                    <a16:creationId xmlns:a16="http://schemas.microsoft.com/office/drawing/2014/main" id="{39EE9037-21FA-4282-95EA-18EB7EBD29DB}"/>
                  </a:ext>
                </a:extLst>
              </p:cNvPr>
              <p:cNvSpPr txBox="1"/>
              <p:nvPr/>
            </p:nvSpPr>
            <p:spPr>
              <a:xfrm>
                <a:off x="1925537" y="1897763"/>
                <a:ext cx="380232"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1</a:t>
                </a:r>
              </a:p>
            </p:txBody>
          </p:sp>
        </p:grpSp>
        <p:sp>
          <p:nvSpPr>
            <p:cNvPr id="29" name="TextBox 28">
              <a:extLst>
                <a:ext uri="{FF2B5EF4-FFF2-40B4-BE49-F238E27FC236}">
                  <a16:creationId xmlns:a16="http://schemas.microsoft.com/office/drawing/2014/main" id="{8AB21D45-4D03-4822-B440-9161830F8D8A}"/>
                </a:ext>
              </a:extLst>
            </p:cNvPr>
            <p:cNvSpPr txBox="1"/>
            <p:nvPr/>
          </p:nvSpPr>
          <p:spPr>
            <a:xfrm>
              <a:off x="2861964" y="1582663"/>
              <a:ext cx="5890152" cy="646331"/>
            </a:xfrm>
            <a:prstGeom prst="rect">
              <a:avLst/>
            </a:prstGeom>
            <a:noFill/>
          </p:spPr>
          <p:txBody>
            <a:bodyPr wrap="square" rtlCol="0" anchor="b" anchorCtr="0">
              <a:spAutoFit/>
            </a:bodyPr>
            <a:lstStyle/>
            <a:p>
              <a:r>
                <a:rPr lang="ru-RU" b="1" dirty="0">
                  <a:solidFill>
                    <a:schemeClr val="tx2"/>
                  </a:solidFill>
                </a:rPr>
                <a:t>ОФОРМИТЬ НЕОБХОДИМОЕ КОЛИЧЕСТВО</a:t>
              </a:r>
            </a:p>
            <a:p>
              <a:r>
                <a:rPr lang="ru-RU" b="1" dirty="0">
                  <a:solidFill>
                    <a:schemeClr val="tx2"/>
                  </a:solidFill>
                </a:rPr>
                <a:t>«БЕЛЫХ» ПЛАТЕЖНЫХ ТЕРМИНАЛОВ</a:t>
              </a:r>
            </a:p>
          </p:txBody>
        </p:sp>
        <p:sp>
          <p:nvSpPr>
            <p:cNvPr id="30" name="Subtitle 2">
              <a:extLst>
                <a:ext uri="{FF2B5EF4-FFF2-40B4-BE49-F238E27FC236}">
                  <a16:creationId xmlns:a16="http://schemas.microsoft.com/office/drawing/2014/main" id="{12497D6E-8124-4F4A-BDF2-7A73409A6843}"/>
                </a:ext>
              </a:extLst>
            </p:cNvPr>
            <p:cNvSpPr txBox="1">
              <a:spLocks/>
            </p:cNvSpPr>
            <p:nvPr/>
          </p:nvSpPr>
          <p:spPr>
            <a:xfrm>
              <a:off x="2963959" y="2257280"/>
              <a:ext cx="5382643" cy="5570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«Виртуальных» – для продажи билетов онлайн</a:t>
              </a:r>
            </a:p>
            <a:p>
              <a:pPr algn="l">
                <a:lnSpc>
                  <a:spcPts val="1750"/>
                </a:lnSpc>
              </a:pPr>
              <a:r>
                <a:rPr lang="ru-RU"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«Физических» – для продажи билетов в кассах</a:t>
              </a:r>
              <a:endParaRPr lang="en-US" sz="16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grpSp>
          <p:nvGrpSpPr>
            <p:cNvPr id="6" name="Группа 5">
              <a:extLst>
                <a:ext uri="{FF2B5EF4-FFF2-40B4-BE49-F238E27FC236}">
                  <a16:creationId xmlns:a16="http://schemas.microsoft.com/office/drawing/2014/main" id="{071812CE-5CFC-4337-822C-EABA2FA21640}"/>
                </a:ext>
              </a:extLst>
            </p:cNvPr>
            <p:cNvGrpSpPr/>
            <p:nvPr/>
          </p:nvGrpSpPr>
          <p:grpSpPr>
            <a:xfrm>
              <a:off x="1683167" y="3343107"/>
              <a:ext cx="864973" cy="864973"/>
              <a:chOff x="1683167" y="3343107"/>
              <a:chExt cx="864973" cy="864973"/>
            </a:xfrm>
          </p:grpSpPr>
          <p:sp>
            <p:nvSpPr>
              <p:cNvPr id="31" name="Oval 5">
                <a:extLst>
                  <a:ext uri="{FF2B5EF4-FFF2-40B4-BE49-F238E27FC236}">
                    <a16:creationId xmlns:a16="http://schemas.microsoft.com/office/drawing/2014/main" id="{A099DF2C-790C-4F5C-9C24-16E7941E4547}"/>
                  </a:ext>
                </a:extLst>
              </p:cNvPr>
              <p:cNvSpPr/>
              <p:nvPr/>
            </p:nvSpPr>
            <p:spPr>
              <a:xfrm>
                <a:off x="1683167" y="3343107"/>
                <a:ext cx="864973" cy="86497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Box 31">
                <a:extLst>
                  <a:ext uri="{FF2B5EF4-FFF2-40B4-BE49-F238E27FC236}">
                    <a16:creationId xmlns:a16="http://schemas.microsoft.com/office/drawing/2014/main" id="{4618EE3D-F2F8-44E1-A53C-4C60B43A5ACE}"/>
                  </a:ext>
                </a:extLst>
              </p:cNvPr>
              <p:cNvSpPr txBox="1"/>
              <p:nvPr/>
            </p:nvSpPr>
            <p:spPr>
              <a:xfrm>
                <a:off x="1925537" y="3498594"/>
                <a:ext cx="380232"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2</a:t>
                </a:r>
              </a:p>
            </p:txBody>
          </p:sp>
        </p:grpSp>
        <p:sp>
          <p:nvSpPr>
            <p:cNvPr id="33" name="TextBox 32">
              <a:extLst>
                <a:ext uri="{FF2B5EF4-FFF2-40B4-BE49-F238E27FC236}">
                  <a16:creationId xmlns:a16="http://schemas.microsoft.com/office/drawing/2014/main" id="{84AC0109-DF9D-4F0D-B603-9723D26FDF9E}"/>
                </a:ext>
              </a:extLst>
            </p:cNvPr>
            <p:cNvSpPr txBox="1"/>
            <p:nvPr/>
          </p:nvSpPr>
          <p:spPr>
            <a:xfrm>
              <a:off x="2861964" y="3393991"/>
              <a:ext cx="2530308" cy="369332"/>
            </a:xfrm>
            <a:prstGeom prst="rect">
              <a:avLst/>
            </a:prstGeom>
            <a:noFill/>
          </p:spPr>
          <p:txBody>
            <a:bodyPr wrap="none" rtlCol="0" anchor="b" anchorCtr="0">
              <a:spAutoFit/>
            </a:bodyPr>
            <a:lstStyle/>
            <a:p>
              <a:r>
                <a:rPr lang="ru-RU" b="1" dirty="0">
                  <a:solidFill>
                    <a:schemeClr val="tx2"/>
                  </a:solidFill>
                  <a:latin typeface="Poppins" pitchFamily="2" charset="77"/>
                  <a:ea typeface="League Spartan" charset="0"/>
                  <a:cs typeface="Poppins" pitchFamily="2" charset="77"/>
                </a:rPr>
                <a:t>ЗАРЕГИСТРИРОВАТЬ ИХ</a:t>
              </a:r>
              <a:endParaRPr lang="en-US" b="1" dirty="0">
                <a:solidFill>
                  <a:schemeClr val="tx2"/>
                </a:solidFill>
                <a:latin typeface="Poppins" pitchFamily="2" charset="77"/>
                <a:ea typeface="League Spartan" charset="0"/>
                <a:cs typeface="Poppins" pitchFamily="2" charset="77"/>
              </a:endParaRPr>
            </a:p>
          </p:txBody>
        </p:sp>
        <p:sp>
          <p:nvSpPr>
            <p:cNvPr id="34" name="Subtitle 2">
              <a:extLst>
                <a:ext uri="{FF2B5EF4-FFF2-40B4-BE49-F238E27FC236}">
                  <a16:creationId xmlns:a16="http://schemas.microsoft.com/office/drawing/2014/main" id="{0E3BFD76-59A4-48E1-ABC4-DF0B695A5257}"/>
                </a:ext>
              </a:extLst>
            </p:cNvPr>
            <p:cNvSpPr txBox="1">
              <a:spLocks/>
            </p:cNvSpPr>
            <p:nvPr/>
          </p:nvSpPr>
          <p:spPr>
            <a:xfrm>
              <a:off x="2963959" y="3812849"/>
              <a:ext cx="6064308" cy="276999"/>
            </a:xfrm>
            <a:prstGeom prst="rect">
              <a:avLst/>
            </a:prstGeom>
          </p:spPr>
          <p:txBody>
            <a:bodyPr vert="horz" wrap="square" lIns="45720" tIns="22860" rIns="45720" bIns="22860" rtlCol="0" anchor="t">
              <a:spAutoFit/>
            </a:bodyPr>
            <a:lstStyle>
              <a:defPPr>
                <a:defRPr lang="ru-RU"/>
              </a:defPPr>
              <a:lvl1pPr marL="171450" indent="-171450" defTabSz="1087636">
                <a:lnSpc>
                  <a:spcPts val="1750"/>
                </a:lnSpc>
                <a:spcBef>
                  <a:spcPct val="20000"/>
                </a:spcBef>
                <a:buFont typeface="Arial" panose="020B0604020202020204" pitchFamily="34" charset="0"/>
                <a:buChar char="•"/>
                <a:defRPr sz="1400">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indent="0">
                <a:buNone/>
              </a:pPr>
              <a:r>
                <a:rPr lang="ru-RU" sz="1600" dirty="0"/>
                <a:t>В личном кабинете Учреждения на </a:t>
              </a:r>
              <a:r>
                <a:rPr lang="en-US" sz="1600" dirty="0">
                  <a:hlinkClick r:id="rId2"/>
                </a:rPr>
                <a:t>https://pro.culture.ru/</a:t>
              </a:r>
              <a:endParaRPr lang="ru-RU" sz="1600" dirty="0"/>
            </a:p>
          </p:txBody>
        </p:sp>
        <p:grpSp>
          <p:nvGrpSpPr>
            <p:cNvPr id="43" name="Группа 42">
              <a:extLst>
                <a:ext uri="{FF2B5EF4-FFF2-40B4-BE49-F238E27FC236}">
                  <a16:creationId xmlns:a16="http://schemas.microsoft.com/office/drawing/2014/main" id="{D1BA994F-B88D-4A6D-852A-12B762C2A1EF}"/>
                </a:ext>
              </a:extLst>
            </p:cNvPr>
            <p:cNvGrpSpPr/>
            <p:nvPr/>
          </p:nvGrpSpPr>
          <p:grpSpPr>
            <a:xfrm>
              <a:off x="1683167" y="4949180"/>
              <a:ext cx="864973" cy="864973"/>
              <a:chOff x="1683167" y="4949180"/>
              <a:chExt cx="864973" cy="864973"/>
            </a:xfrm>
          </p:grpSpPr>
          <p:sp>
            <p:nvSpPr>
              <p:cNvPr id="35" name="Oval 6">
                <a:extLst>
                  <a:ext uri="{FF2B5EF4-FFF2-40B4-BE49-F238E27FC236}">
                    <a16:creationId xmlns:a16="http://schemas.microsoft.com/office/drawing/2014/main" id="{5BD731C4-AB5C-45AD-B1E2-D6F2248983C3}"/>
                  </a:ext>
                </a:extLst>
              </p:cNvPr>
              <p:cNvSpPr/>
              <p:nvPr/>
            </p:nvSpPr>
            <p:spPr>
              <a:xfrm>
                <a:off x="1683167" y="4949180"/>
                <a:ext cx="864973" cy="86497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 name="TextBox 35">
                <a:extLst>
                  <a:ext uri="{FF2B5EF4-FFF2-40B4-BE49-F238E27FC236}">
                    <a16:creationId xmlns:a16="http://schemas.microsoft.com/office/drawing/2014/main" id="{3660D765-EDCC-41B1-B9A2-99DE5699C7AB}"/>
                  </a:ext>
                </a:extLst>
              </p:cNvPr>
              <p:cNvSpPr txBox="1"/>
              <p:nvPr/>
            </p:nvSpPr>
            <p:spPr>
              <a:xfrm>
                <a:off x="1925537" y="5104667"/>
                <a:ext cx="380232"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3</a:t>
                </a:r>
              </a:p>
            </p:txBody>
          </p:sp>
        </p:grpSp>
        <p:sp>
          <p:nvSpPr>
            <p:cNvPr id="37" name="TextBox 36">
              <a:extLst>
                <a:ext uri="{FF2B5EF4-FFF2-40B4-BE49-F238E27FC236}">
                  <a16:creationId xmlns:a16="http://schemas.microsoft.com/office/drawing/2014/main" id="{8EA52DB2-DA24-4800-8F9F-F3414A28BB4A}"/>
                </a:ext>
              </a:extLst>
            </p:cNvPr>
            <p:cNvSpPr txBox="1"/>
            <p:nvPr/>
          </p:nvSpPr>
          <p:spPr>
            <a:xfrm>
              <a:off x="2861964" y="4991563"/>
              <a:ext cx="6166303" cy="369332"/>
            </a:xfrm>
            <a:prstGeom prst="rect">
              <a:avLst/>
            </a:prstGeom>
            <a:noFill/>
          </p:spPr>
          <p:txBody>
            <a:bodyPr wrap="none" rtlCol="0" anchor="b" anchorCtr="0">
              <a:spAutoFit/>
            </a:bodyPr>
            <a:lstStyle/>
            <a:p>
              <a:r>
                <a:rPr lang="ru-RU" b="1" dirty="0">
                  <a:solidFill>
                    <a:schemeClr val="tx2"/>
                  </a:solidFill>
                  <a:latin typeface="Poppins" pitchFamily="2" charset="77"/>
                  <a:ea typeface="League Spartan" charset="0"/>
                  <a:cs typeface="Poppins" pitchFamily="2" charset="77"/>
                </a:rPr>
                <a:t>СОГЛАСОВАТЬ МЕРОПРИЯТИЯ ДЛЯ УЧАСТИЯ В ПРОГРАММЕ</a:t>
              </a:r>
              <a:endParaRPr lang="en-US" b="1" dirty="0">
                <a:solidFill>
                  <a:schemeClr val="tx2"/>
                </a:solidFill>
                <a:latin typeface="Poppins" pitchFamily="2" charset="77"/>
                <a:ea typeface="League Spartan" charset="0"/>
                <a:cs typeface="Poppins" pitchFamily="2" charset="77"/>
              </a:endParaRPr>
            </a:p>
          </p:txBody>
        </p:sp>
        <p:sp>
          <p:nvSpPr>
            <p:cNvPr id="38" name="Subtitle 2">
              <a:extLst>
                <a:ext uri="{FF2B5EF4-FFF2-40B4-BE49-F238E27FC236}">
                  <a16:creationId xmlns:a16="http://schemas.microsoft.com/office/drawing/2014/main" id="{C700E4DD-0223-489E-9239-52DDD07618CA}"/>
                </a:ext>
              </a:extLst>
            </p:cNvPr>
            <p:cNvSpPr txBox="1">
              <a:spLocks/>
            </p:cNvSpPr>
            <p:nvPr/>
          </p:nvSpPr>
          <p:spPr>
            <a:xfrm>
              <a:off x="2963958" y="5424686"/>
              <a:ext cx="6847700" cy="276999"/>
            </a:xfrm>
            <a:prstGeom prst="rect">
              <a:avLst/>
            </a:prstGeom>
          </p:spPr>
          <p:txBody>
            <a:bodyPr vert="horz" wrap="square" lIns="45720" tIns="22860" rIns="45720" bIns="22860" rtlCol="0" anchor="t">
              <a:spAutoFit/>
            </a:bodyPr>
            <a:lstStyle>
              <a:defPPr>
                <a:defRPr lang="ru-RU"/>
              </a:defPPr>
              <a:lvl1pPr marL="171450" indent="-171450" defTabSz="1087636">
                <a:lnSpc>
                  <a:spcPts val="1750"/>
                </a:lnSpc>
                <a:spcBef>
                  <a:spcPct val="20000"/>
                </a:spcBef>
                <a:buFont typeface="Arial" panose="020B0604020202020204" pitchFamily="34" charset="0"/>
                <a:buChar char="•"/>
                <a:defRPr sz="1400">
                  <a:latin typeface="Lato Light" panose="020F0502020204030203" pitchFamily="34" charset="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0" indent="0">
                <a:buNone/>
              </a:pPr>
              <a:r>
                <a:rPr lang="ru-RU" sz="1600" dirty="0"/>
                <a:t>С Минкультуры России и Региональным Экспертным Советом</a:t>
              </a:r>
              <a:endParaRPr lang="en-US" sz="1600" dirty="0"/>
            </a:p>
          </p:txBody>
        </p:sp>
      </p:grpSp>
    </p:spTree>
    <p:extLst>
      <p:ext uri="{BB962C8B-B14F-4D97-AF65-F5344CB8AC3E}">
        <p14:creationId xmlns:p14="http://schemas.microsoft.com/office/powerpoint/2010/main" val="3067289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p:txBody>
          <a:bodyPr/>
          <a:lstStyle/>
          <a:p>
            <a:fld id="{5A346923-26B5-41E0-89D7-D9BBEED0FA36}" type="slidenum">
              <a:rPr lang="ru-RU" smtClean="0"/>
              <a:t>4</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8" name="object 3">
            <a:extLst>
              <a:ext uri="{FF2B5EF4-FFF2-40B4-BE49-F238E27FC236}">
                <a16:creationId xmlns:a16="http://schemas.microsoft.com/office/drawing/2014/main" id="{606334F7-9323-4BF4-BE3C-2A10BD58E27E}"/>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О платежных терминалах</a:t>
            </a:r>
          </a:p>
        </p:txBody>
      </p:sp>
      <p:sp>
        <p:nvSpPr>
          <p:cNvPr id="29" name="TextBox 28">
            <a:extLst>
              <a:ext uri="{FF2B5EF4-FFF2-40B4-BE49-F238E27FC236}">
                <a16:creationId xmlns:a16="http://schemas.microsoft.com/office/drawing/2014/main" id="{8AB21D45-4D03-4822-B440-9161830F8D8A}"/>
              </a:ext>
            </a:extLst>
          </p:cNvPr>
          <p:cNvSpPr txBox="1"/>
          <p:nvPr/>
        </p:nvSpPr>
        <p:spPr>
          <a:xfrm>
            <a:off x="381000" y="1029040"/>
            <a:ext cx="5890152" cy="369332"/>
          </a:xfrm>
          <a:prstGeom prst="rect">
            <a:avLst/>
          </a:prstGeom>
          <a:noFill/>
        </p:spPr>
        <p:txBody>
          <a:bodyPr wrap="square" rtlCol="0" anchor="b" anchorCtr="0">
            <a:spAutoFit/>
          </a:bodyPr>
          <a:lstStyle/>
          <a:p>
            <a:r>
              <a:rPr lang="ru-RU" b="1" dirty="0">
                <a:solidFill>
                  <a:schemeClr val="tx2"/>
                </a:solidFill>
              </a:rPr>
              <a:t>ПЛАТЕЖНЫЙ ТЕРМИНАЛ</a:t>
            </a:r>
          </a:p>
        </p:txBody>
      </p:sp>
      <p:sp>
        <p:nvSpPr>
          <p:cNvPr id="30" name="Subtitle 2">
            <a:extLst>
              <a:ext uri="{FF2B5EF4-FFF2-40B4-BE49-F238E27FC236}">
                <a16:creationId xmlns:a16="http://schemas.microsoft.com/office/drawing/2014/main" id="{12497D6E-8124-4F4A-BDF2-7A73409A6843}"/>
              </a:ext>
            </a:extLst>
          </p:cNvPr>
          <p:cNvSpPr txBox="1">
            <a:spLocks/>
          </p:cNvSpPr>
          <p:nvPr/>
        </p:nvSpPr>
        <p:spPr>
          <a:xfrm>
            <a:off x="419031" y="1447897"/>
            <a:ext cx="8937172" cy="101874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ru-RU" sz="1600" kern="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Техническое устройство или программное средство, которое обеспечивает прием банковских карт для оплаты билетов на мероприятия.</a:t>
            </a:r>
          </a:p>
          <a:p>
            <a:pPr algn="l">
              <a:lnSpc>
                <a:spcPts val="1750"/>
              </a:lnSpc>
            </a:pPr>
            <a:r>
              <a:rPr lang="ru-RU" sz="1600" b="1" kern="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Основная функция</a:t>
            </a:r>
            <a:r>
              <a:rPr lang="ru-RU" sz="1600" kern="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считывать данные банковской карты и отправить запрос на проведение покупки в банк, выпустивший карту, через платежную систему (например, «МИР»</a:t>
            </a:r>
            <a:r>
              <a:rPr lang="en-US" sz="1600" kern="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r>
              <a:rPr lang="ru-RU" sz="1600" kern="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a:t>
            </a:r>
            <a:endParaRPr lang="en-US" sz="1600" kern="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pic>
        <p:nvPicPr>
          <p:cNvPr id="9" name="Рисунок 8">
            <a:extLst>
              <a:ext uri="{FF2B5EF4-FFF2-40B4-BE49-F238E27FC236}">
                <a16:creationId xmlns:a16="http://schemas.microsoft.com/office/drawing/2014/main" id="{DC5DE624-5498-4D2E-8450-A507E1A15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42286" y="1320691"/>
            <a:ext cx="1446562" cy="1087891"/>
          </a:xfrm>
          <a:prstGeom prst="rect">
            <a:avLst/>
          </a:prstGeom>
        </p:spPr>
      </p:pic>
      <p:grpSp>
        <p:nvGrpSpPr>
          <p:cNvPr id="11" name="Группа 10">
            <a:extLst>
              <a:ext uri="{FF2B5EF4-FFF2-40B4-BE49-F238E27FC236}">
                <a16:creationId xmlns:a16="http://schemas.microsoft.com/office/drawing/2014/main" id="{F69DB939-F7DA-4BEA-BFB2-E125600686D9}"/>
              </a:ext>
            </a:extLst>
          </p:cNvPr>
          <p:cNvGrpSpPr/>
          <p:nvPr/>
        </p:nvGrpSpPr>
        <p:grpSpPr>
          <a:xfrm>
            <a:off x="1015927" y="3089333"/>
            <a:ext cx="10201445" cy="2717193"/>
            <a:chOff x="1142635" y="3229918"/>
            <a:chExt cx="10201445" cy="2717193"/>
          </a:xfrm>
        </p:grpSpPr>
        <p:sp>
          <p:nvSpPr>
            <p:cNvPr id="39" name="TextBox 38">
              <a:extLst>
                <a:ext uri="{FF2B5EF4-FFF2-40B4-BE49-F238E27FC236}">
                  <a16:creationId xmlns:a16="http://schemas.microsoft.com/office/drawing/2014/main" id="{9CDF7877-243C-4B8B-844D-979761A642D2}"/>
                </a:ext>
              </a:extLst>
            </p:cNvPr>
            <p:cNvSpPr txBox="1"/>
            <p:nvPr/>
          </p:nvSpPr>
          <p:spPr>
            <a:xfrm>
              <a:off x="1142635" y="3237377"/>
              <a:ext cx="633507" cy="1154162"/>
            </a:xfrm>
            <a:prstGeom prst="rect">
              <a:avLst/>
            </a:prstGeom>
            <a:noFill/>
          </p:spPr>
          <p:txBody>
            <a:bodyPr wrap="none" rtlCol="0" anchor="ctr" anchorCtr="0">
              <a:spAutoFit/>
            </a:bodyPr>
            <a:lstStyle/>
            <a:p>
              <a:pPr algn="r"/>
              <a:r>
                <a:rPr lang="en-US" sz="6900" b="1" dirty="0">
                  <a:solidFill>
                    <a:schemeClr val="accent1">
                      <a:alpha val="25000"/>
                    </a:schemeClr>
                  </a:solidFill>
                  <a:latin typeface="Poppins" pitchFamily="2" charset="77"/>
                  <a:ea typeface="League Spartan" charset="0"/>
                  <a:cs typeface="Poppins" pitchFamily="2" charset="77"/>
                </a:rPr>
                <a:t>1</a:t>
              </a:r>
            </a:p>
          </p:txBody>
        </p:sp>
        <p:sp>
          <p:nvSpPr>
            <p:cNvPr id="40" name="TextBox 39">
              <a:extLst>
                <a:ext uri="{FF2B5EF4-FFF2-40B4-BE49-F238E27FC236}">
                  <a16:creationId xmlns:a16="http://schemas.microsoft.com/office/drawing/2014/main" id="{ECB1AD72-B003-4BE4-A84E-12FB61D31728}"/>
                </a:ext>
              </a:extLst>
            </p:cNvPr>
            <p:cNvSpPr txBox="1"/>
            <p:nvPr/>
          </p:nvSpPr>
          <p:spPr>
            <a:xfrm>
              <a:off x="1200343" y="3537459"/>
              <a:ext cx="575799" cy="553998"/>
            </a:xfrm>
            <a:prstGeom prst="rect">
              <a:avLst/>
            </a:prstGeom>
            <a:noFill/>
          </p:spPr>
          <p:txBody>
            <a:bodyPr wrap="none" rtlCol="0" anchor="ctr" anchorCtr="0">
              <a:spAutoFit/>
            </a:bodyPr>
            <a:lstStyle/>
            <a:p>
              <a:pPr algn="r"/>
              <a:r>
                <a:rPr lang="en-US" sz="3000" b="1" dirty="0">
                  <a:solidFill>
                    <a:schemeClr val="tx2"/>
                  </a:solidFill>
                  <a:latin typeface="Poppins" pitchFamily="2" charset="77"/>
                  <a:ea typeface="League Spartan" charset="0"/>
                  <a:cs typeface="Poppins" pitchFamily="2" charset="77"/>
                </a:rPr>
                <a:t>01</a:t>
              </a:r>
            </a:p>
          </p:txBody>
        </p:sp>
        <p:sp>
          <p:nvSpPr>
            <p:cNvPr id="41" name="TextBox 40">
              <a:extLst>
                <a:ext uri="{FF2B5EF4-FFF2-40B4-BE49-F238E27FC236}">
                  <a16:creationId xmlns:a16="http://schemas.microsoft.com/office/drawing/2014/main" id="{326788AD-C8D2-4AEC-98F9-674856918200}"/>
                </a:ext>
              </a:extLst>
            </p:cNvPr>
            <p:cNvSpPr txBox="1"/>
            <p:nvPr/>
          </p:nvSpPr>
          <p:spPr>
            <a:xfrm>
              <a:off x="1940732" y="3475904"/>
              <a:ext cx="2266518" cy="338554"/>
            </a:xfrm>
            <a:prstGeom prst="rect">
              <a:avLst/>
            </a:prstGeom>
            <a:noFill/>
          </p:spPr>
          <p:txBody>
            <a:bodyPr wrap="none" rtlCol="0" anchor="b" anchorCtr="0">
              <a:spAutoFit/>
            </a:bodyPr>
            <a:lstStyle/>
            <a:p>
              <a:r>
                <a:rPr lang="ru-RU" sz="1600" b="1" dirty="0">
                  <a:solidFill>
                    <a:schemeClr val="tx2"/>
                  </a:solidFill>
                  <a:latin typeface="Poppins" pitchFamily="2" charset="77"/>
                  <a:ea typeface="League Spartan" charset="0"/>
                  <a:cs typeface="Poppins" pitchFamily="2" charset="77"/>
                </a:rPr>
                <a:t>ПРИ ПРОДАЖЕ В КАССЕ</a:t>
              </a:r>
              <a:endParaRPr lang="en-US" sz="1600" b="1" dirty="0">
                <a:solidFill>
                  <a:schemeClr val="tx2"/>
                </a:solidFill>
                <a:latin typeface="Poppins" pitchFamily="2" charset="77"/>
                <a:ea typeface="League Spartan" charset="0"/>
                <a:cs typeface="Poppins" pitchFamily="2" charset="77"/>
              </a:endParaRPr>
            </a:p>
          </p:txBody>
        </p:sp>
        <p:sp>
          <p:nvSpPr>
            <p:cNvPr id="42" name="Subtitle 2">
              <a:extLst>
                <a:ext uri="{FF2B5EF4-FFF2-40B4-BE49-F238E27FC236}">
                  <a16:creationId xmlns:a16="http://schemas.microsoft.com/office/drawing/2014/main" id="{B252853D-51BE-482F-BE30-A991F5E9C979}"/>
                </a:ext>
              </a:extLst>
            </p:cNvPr>
            <p:cNvSpPr txBox="1">
              <a:spLocks/>
            </p:cNvSpPr>
            <p:nvPr/>
          </p:nvSpPr>
          <p:spPr>
            <a:xfrm>
              <a:off x="1976984" y="3749581"/>
              <a:ext cx="3472114" cy="25410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ru-RU"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используется физический платежный терминал.</a:t>
              </a:r>
              <a:endPar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45" name="TextBox 44">
              <a:extLst>
                <a:ext uri="{FF2B5EF4-FFF2-40B4-BE49-F238E27FC236}">
                  <a16:creationId xmlns:a16="http://schemas.microsoft.com/office/drawing/2014/main" id="{E61E4D2A-463B-4797-8D19-BC492A373103}"/>
                </a:ext>
              </a:extLst>
            </p:cNvPr>
            <p:cNvSpPr txBox="1"/>
            <p:nvPr/>
          </p:nvSpPr>
          <p:spPr>
            <a:xfrm>
              <a:off x="1142635" y="4650813"/>
              <a:ext cx="633507" cy="1154162"/>
            </a:xfrm>
            <a:prstGeom prst="rect">
              <a:avLst/>
            </a:prstGeom>
            <a:noFill/>
          </p:spPr>
          <p:txBody>
            <a:bodyPr wrap="none" rtlCol="0" anchor="ctr" anchorCtr="0">
              <a:spAutoFit/>
            </a:bodyPr>
            <a:lstStyle/>
            <a:p>
              <a:pPr algn="r"/>
              <a:r>
                <a:rPr lang="en-US" sz="6900" b="1" dirty="0">
                  <a:solidFill>
                    <a:schemeClr val="tx2">
                      <a:lumMod val="60000"/>
                      <a:lumOff val="40000"/>
                      <a:alpha val="25000"/>
                    </a:schemeClr>
                  </a:solidFill>
                  <a:latin typeface="Poppins" pitchFamily="2" charset="77"/>
                  <a:ea typeface="League Spartan" charset="0"/>
                  <a:cs typeface="Poppins" pitchFamily="2" charset="77"/>
                </a:rPr>
                <a:t>2</a:t>
              </a:r>
            </a:p>
          </p:txBody>
        </p:sp>
        <p:sp>
          <p:nvSpPr>
            <p:cNvPr id="46" name="TextBox 45">
              <a:extLst>
                <a:ext uri="{FF2B5EF4-FFF2-40B4-BE49-F238E27FC236}">
                  <a16:creationId xmlns:a16="http://schemas.microsoft.com/office/drawing/2014/main" id="{1A4DCF70-6178-4CDE-8987-60A7D28A577E}"/>
                </a:ext>
              </a:extLst>
            </p:cNvPr>
            <p:cNvSpPr txBox="1"/>
            <p:nvPr/>
          </p:nvSpPr>
          <p:spPr>
            <a:xfrm>
              <a:off x="1200343" y="4950894"/>
              <a:ext cx="575799" cy="553998"/>
            </a:xfrm>
            <a:prstGeom prst="rect">
              <a:avLst/>
            </a:prstGeom>
            <a:noFill/>
          </p:spPr>
          <p:txBody>
            <a:bodyPr wrap="none" rtlCol="0" anchor="ctr" anchorCtr="0">
              <a:spAutoFit/>
            </a:bodyPr>
            <a:lstStyle/>
            <a:p>
              <a:pPr algn="r"/>
              <a:r>
                <a:rPr lang="en-US" sz="3000" b="1" dirty="0">
                  <a:solidFill>
                    <a:schemeClr val="accent1">
                      <a:lumMod val="60000"/>
                      <a:lumOff val="40000"/>
                    </a:schemeClr>
                  </a:solidFill>
                  <a:latin typeface="Poppins" pitchFamily="2" charset="77"/>
                  <a:ea typeface="League Spartan" charset="0"/>
                  <a:cs typeface="Poppins" pitchFamily="2" charset="77"/>
                </a:rPr>
                <a:t>02</a:t>
              </a:r>
            </a:p>
          </p:txBody>
        </p:sp>
        <p:sp>
          <p:nvSpPr>
            <p:cNvPr id="47" name="TextBox 46">
              <a:extLst>
                <a:ext uri="{FF2B5EF4-FFF2-40B4-BE49-F238E27FC236}">
                  <a16:creationId xmlns:a16="http://schemas.microsoft.com/office/drawing/2014/main" id="{F76791BF-0473-45A1-A605-D9B493DBA368}"/>
                </a:ext>
              </a:extLst>
            </p:cNvPr>
            <p:cNvSpPr txBox="1"/>
            <p:nvPr/>
          </p:nvSpPr>
          <p:spPr>
            <a:xfrm>
              <a:off x="1940732" y="4838114"/>
              <a:ext cx="3010696" cy="338554"/>
            </a:xfrm>
            <a:prstGeom prst="rect">
              <a:avLst/>
            </a:prstGeom>
            <a:noFill/>
          </p:spPr>
          <p:txBody>
            <a:bodyPr wrap="none" rtlCol="0" anchor="b" anchorCtr="0">
              <a:spAutoFit/>
            </a:bodyPr>
            <a:lstStyle/>
            <a:p>
              <a:r>
                <a:rPr lang="ru-RU" sz="1600" b="1" dirty="0">
                  <a:solidFill>
                    <a:schemeClr val="tx2"/>
                  </a:solidFill>
                  <a:latin typeface="Poppins" pitchFamily="2" charset="77"/>
                  <a:ea typeface="League Spartan" charset="0"/>
                  <a:cs typeface="Poppins" pitchFamily="2" charset="77"/>
                </a:rPr>
                <a:t>ПРИ ПРОДАЖЕ ЧЕРЕЗ ИНТЕРНЕТ</a:t>
              </a:r>
              <a:endParaRPr lang="en-US" sz="1600" b="1" dirty="0">
                <a:solidFill>
                  <a:schemeClr val="tx2"/>
                </a:solidFill>
                <a:latin typeface="Poppins" pitchFamily="2" charset="77"/>
                <a:ea typeface="League Spartan" charset="0"/>
                <a:cs typeface="Poppins" pitchFamily="2" charset="77"/>
              </a:endParaRPr>
            </a:p>
          </p:txBody>
        </p:sp>
        <p:sp>
          <p:nvSpPr>
            <p:cNvPr id="48" name="Subtitle 2">
              <a:extLst>
                <a:ext uri="{FF2B5EF4-FFF2-40B4-BE49-F238E27FC236}">
                  <a16:creationId xmlns:a16="http://schemas.microsoft.com/office/drawing/2014/main" id="{31038A76-2E95-4B5E-BAD2-14704FA49615}"/>
                </a:ext>
              </a:extLst>
            </p:cNvPr>
            <p:cNvSpPr txBox="1">
              <a:spLocks/>
            </p:cNvSpPr>
            <p:nvPr/>
          </p:nvSpPr>
          <p:spPr>
            <a:xfrm>
              <a:off x="1976983" y="5160405"/>
              <a:ext cx="3901302" cy="7386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ru-RU"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используется виртуальный платежный терминал – часть программного кода, связанная с платежной страницей, разработанной банком-эквайером.</a:t>
              </a:r>
            </a:p>
          </p:txBody>
        </p:sp>
        <p:sp>
          <p:nvSpPr>
            <p:cNvPr id="49" name="TextBox 48">
              <a:extLst>
                <a:ext uri="{FF2B5EF4-FFF2-40B4-BE49-F238E27FC236}">
                  <a16:creationId xmlns:a16="http://schemas.microsoft.com/office/drawing/2014/main" id="{85DD6F55-B86F-408C-A419-2B0EF5CC916E}"/>
                </a:ext>
              </a:extLst>
            </p:cNvPr>
            <p:cNvSpPr txBox="1"/>
            <p:nvPr/>
          </p:nvSpPr>
          <p:spPr>
            <a:xfrm>
              <a:off x="6213329" y="3229918"/>
              <a:ext cx="633507" cy="1154162"/>
            </a:xfrm>
            <a:prstGeom prst="rect">
              <a:avLst/>
            </a:prstGeom>
            <a:noFill/>
          </p:spPr>
          <p:txBody>
            <a:bodyPr wrap="none" rtlCol="0" anchor="ctr" anchorCtr="0">
              <a:spAutoFit/>
            </a:bodyPr>
            <a:lstStyle/>
            <a:p>
              <a:pPr algn="r"/>
              <a:r>
                <a:rPr lang="en-US" sz="6900" b="1" dirty="0">
                  <a:solidFill>
                    <a:schemeClr val="accent3">
                      <a:alpha val="25000"/>
                    </a:schemeClr>
                  </a:solidFill>
                  <a:latin typeface="Poppins" pitchFamily="2" charset="77"/>
                  <a:ea typeface="League Spartan" charset="0"/>
                  <a:cs typeface="Poppins" pitchFamily="2" charset="77"/>
                </a:rPr>
                <a:t>3</a:t>
              </a:r>
            </a:p>
          </p:txBody>
        </p:sp>
        <p:sp>
          <p:nvSpPr>
            <p:cNvPr id="50" name="TextBox 49">
              <a:extLst>
                <a:ext uri="{FF2B5EF4-FFF2-40B4-BE49-F238E27FC236}">
                  <a16:creationId xmlns:a16="http://schemas.microsoft.com/office/drawing/2014/main" id="{D86F6E65-8CAF-4EDB-92D3-4982ACD2A412}"/>
                </a:ext>
              </a:extLst>
            </p:cNvPr>
            <p:cNvSpPr txBox="1"/>
            <p:nvPr/>
          </p:nvSpPr>
          <p:spPr>
            <a:xfrm>
              <a:off x="6271037" y="3529999"/>
              <a:ext cx="575799" cy="553998"/>
            </a:xfrm>
            <a:prstGeom prst="rect">
              <a:avLst/>
            </a:prstGeom>
            <a:noFill/>
          </p:spPr>
          <p:txBody>
            <a:bodyPr wrap="none" rtlCol="0" anchor="ctr" anchorCtr="0">
              <a:spAutoFit/>
            </a:bodyPr>
            <a:lstStyle/>
            <a:p>
              <a:pPr algn="r"/>
              <a:r>
                <a:rPr lang="en-US" sz="3000" b="1" dirty="0">
                  <a:solidFill>
                    <a:schemeClr val="accent3"/>
                  </a:solidFill>
                  <a:latin typeface="Poppins" pitchFamily="2" charset="77"/>
                  <a:ea typeface="League Spartan" charset="0"/>
                  <a:cs typeface="Poppins" pitchFamily="2" charset="77"/>
                </a:rPr>
                <a:t>03</a:t>
              </a:r>
            </a:p>
          </p:txBody>
        </p:sp>
        <p:sp>
          <p:nvSpPr>
            <p:cNvPr id="51" name="TextBox 50">
              <a:extLst>
                <a:ext uri="{FF2B5EF4-FFF2-40B4-BE49-F238E27FC236}">
                  <a16:creationId xmlns:a16="http://schemas.microsoft.com/office/drawing/2014/main" id="{8E3E88B4-0C27-40A4-B033-590489AF8BFF}"/>
                </a:ext>
              </a:extLst>
            </p:cNvPr>
            <p:cNvSpPr txBox="1"/>
            <p:nvPr/>
          </p:nvSpPr>
          <p:spPr>
            <a:xfrm>
              <a:off x="7069448" y="3475904"/>
              <a:ext cx="4274632" cy="338554"/>
            </a:xfrm>
            <a:prstGeom prst="rect">
              <a:avLst/>
            </a:prstGeom>
            <a:noFill/>
          </p:spPr>
          <p:txBody>
            <a:bodyPr wrap="none" rtlCol="0" anchor="b" anchorCtr="0">
              <a:spAutoFit/>
            </a:bodyPr>
            <a:lstStyle/>
            <a:p>
              <a:r>
                <a:rPr lang="ru-RU" sz="1600" b="1" dirty="0">
                  <a:solidFill>
                    <a:schemeClr val="tx2"/>
                  </a:solidFill>
                  <a:latin typeface="Poppins" pitchFamily="2" charset="77"/>
                  <a:ea typeface="League Spartan" charset="0"/>
                  <a:cs typeface="Poppins" pitchFamily="2" charset="77"/>
                </a:rPr>
                <a:t>ПРИ ПРОДАЖЕ ЧЕРЕЗ БИЛЕТНОГО ОПЕРАТОРА</a:t>
              </a:r>
              <a:endParaRPr lang="en-US" sz="1600" b="1" dirty="0">
                <a:solidFill>
                  <a:schemeClr val="tx2"/>
                </a:solidFill>
                <a:latin typeface="Poppins" pitchFamily="2" charset="77"/>
                <a:ea typeface="League Spartan" charset="0"/>
                <a:cs typeface="Poppins" pitchFamily="2" charset="77"/>
              </a:endParaRPr>
            </a:p>
          </p:txBody>
        </p:sp>
        <p:sp>
          <p:nvSpPr>
            <p:cNvPr id="52" name="Subtitle 2">
              <a:extLst>
                <a:ext uri="{FF2B5EF4-FFF2-40B4-BE49-F238E27FC236}">
                  <a16:creationId xmlns:a16="http://schemas.microsoft.com/office/drawing/2014/main" id="{EDA78A66-943E-4234-92A5-80A899BF02E8}"/>
                </a:ext>
              </a:extLst>
            </p:cNvPr>
            <p:cNvSpPr txBox="1">
              <a:spLocks/>
            </p:cNvSpPr>
            <p:nvPr/>
          </p:nvSpPr>
          <p:spPr>
            <a:xfrm>
              <a:off x="7091220" y="3800176"/>
              <a:ext cx="4189790"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ru-RU"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используются платежные терминалы, принадлежащие этому оператору (агрегатору,)</a:t>
              </a:r>
            </a:p>
          </p:txBody>
        </p:sp>
        <p:sp>
          <p:nvSpPr>
            <p:cNvPr id="53" name="TextBox 52">
              <a:extLst>
                <a:ext uri="{FF2B5EF4-FFF2-40B4-BE49-F238E27FC236}">
                  <a16:creationId xmlns:a16="http://schemas.microsoft.com/office/drawing/2014/main" id="{973F2035-BAD2-490A-89B2-5854627646E3}"/>
                </a:ext>
              </a:extLst>
            </p:cNvPr>
            <p:cNvSpPr txBox="1"/>
            <p:nvPr/>
          </p:nvSpPr>
          <p:spPr>
            <a:xfrm>
              <a:off x="6213329" y="4690304"/>
              <a:ext cx="633507" cy="1154162"/>
            </a:xfrm>
            <a:prstGeom prst="rect">
              <a:avLst/>
            </a:prstGeom>
            <a:noFill/>
          </p:spPr>
          <p:txBody>
            <a:bodyPr wrap="none" rtlCol="0" anchor="ctr" anchorCtr="0">
              <a:spAutoFit/>
            </a:bodyPr>
            <a:lstStyle/>
            <a:p>
              <a:pPr algn="r"/>
              <a:r>
                <a:rPr lang="en-US" sz="6900" b="1" dirty="0">
                  <a:solidFill>
                    <a:schemeClr val="tx2">
                      <a:alpha val="25000"/>
                    </a:schemeClr>
                  </a:solidFill>
                  <a:latin typeface="Poppins" pitchFamily="2" charset="77"/>
                  <a:ea typeface="League Spartan" charset="0"/>
                  <a:cs typeface="Poppins" pitchFamily="2" charset="77"/>
                </a:rPr>
                <a:t>4</a:t>
              </a:r>
            </a:p>
          </p:txBody>
        </p:sp>
        <p:sp>
          <p:nvSpPr>
            <p:cNvPr id="54" name="TextBox 53">
              <a:extLst>
                <a:ext uri="{FF2B5EF4-FFF2-40B4-BE49-F238E27FC236}">
                  <a16:creationId xmlns:a16="http://schemas.microsoft.com/office/drawing/2014/main" id="{3AA0C90D-116A-43AC-A19E-CF5FA8103331}"/>
                </a:ext>
              </a:extLst>
            </p:cNvPr>
            <p:cNvSpPr txBox="1"/>
            <p:nvPr/>
          </p:nvSpPr>
          <p:spPr>
            <a:xfrm>
              <a:off x="6271037" y="4990386"/>
              <a:ext cx="575799" cy="553998"/>
            </a:xfrm>
            <a:prstGeom prst="rect">
              <a:avLst/>
            </a:prstGeom>
            <a:noFill/>
          </p:spPr>
          <p:txBody>
            <a:bodyPr wrap="none" rtlCol="0" anchor="ctr" anchorCtr="0">
              <a:spAutoFit/>
            </a:bodyPr>
            <a:lstStyle/>
            <a:p>
              <a:pPr algn="r"/>
              <a:r>
                <a:rPr lang="en-US" sz="3000" b="1" dirty="0">
                  <a:solidFill>
                    <a:schemeClr val="tx2"/>
                  </a:solidFill>
                  <a:latin typeface="Poppins" pitchFamily="2" charset="77"/>
                  <a:ea typeface="League Spartan" charset="0"/>
                  <a:cs typeface="Poppins" pitchFamily="2" charset="77"/>
                </a:rPr>
                <a:t>04</a:t>
              </a:r>
            </a:p>
          </p:txBody>
        </p:sp>
        <p:sp>
          <p:nvSpPr>
            <p:cNvPr id="55" name="TextBox 54">
              <a:extLst>
                <a:ext uri="{FF2B5EF4-FFF2-40B4-BE49-F238E27FC236}">
                  <a16:creationId xmlns:a16="http://schemas.microsoft.com/office/drawing/2014/main" id="{94C20BC8-06E5-4B07-B5A5-682626010412}"/>
                </a:ext>
              </a:extLst>
            </p:cNvPr>
            <p:cNvSpPr txBox="1"/>
            <p:nvPr/>
          </p:nvSpPr>
          <p:spPr>
            <a:xfrm>
              <a:off x="7039086" y="4894784"/>
              <a:ext cx="2879314" cy="338554"/>
            </a:xfrm>
            <a:prstGeom prst="rect">
              <a:avLst/>
            </a:prstGeom>
            <a:noFill/>
          </p:spPr>
          <p:txBody>
            <a:bodyPr wrap="none" rtlCol="0" anchor="b" anchorCtr="0">
              <a:spAutoFit/>
            </a:bodyPr>
            <a:lstStyle/>
            <a:p>
              <a:r>
                <a:rPr lang="ru-RU" sz="1600" b="1" dirty="0">
                  <a:solidFill>
                    <a:schemeClr val="tx2"/>
                  </a:solidFill>
                  <a:latin typeface="Poppins" pitchFamily="2" charset="77"/>
                  <a:ea typeface="League Spartan" charset="0"/>
                  <a:cs typeface="Poppins" pitchFamily="2" charset="77"/>
                </a:rPr>
                <a:t>УНИКАЛЬНЫЙ </a:t>
              </a:r>
              <a:r>
                <a:rPr lang="en-US" sz="1600" b="1" dirty="0">
                  <a:solidFill>
                    <a:schemeClr val="tx2"/>
                  </a:solidFill>
                  <a:latin typeface="Poppins" pitchFamily="2" charset="77"/>
                  <a:ea typeface="League Spartan" charset="0"/>
                  <a:cs typeface="Poppins" pitchFamily="2" charset="77"/>
                </a:rPr>
                <a:t>ID</a:t>
              </a:r>
              <a:r>
                <a:rPr lang="ru-RU" sz="1600" b="1" dirty="0">
                  <a:solidFill>
                    <a:schemeClr val="tx2"/>
                  </a:solidFill>
                  <a:latin typeface="Poppins" pitchFamily="2" charset="77"/>
                  <a:ea typeface="League Spartan" charset="0"/>
                  <a:cs typeface="Poppins" pitchFamily="2" charset="77"/>
                </a:rPr>
                <a:t> ТЕРМИНАЛА</a:t>
              </a:r>
              <a:endParaRPr lang="en-US" sz="1600" b="1" dirty="0">
                <a:solidFill>
                  <a:schemeClr val="tx2"/>
                </a:solidFill>
                <a:latin typeface="Poppins" pitchFamily="2" charset="77"/>
                <a:ea typeface="League Spartan" charset="0"/>
                <a:cs typeface="Poppins" pitchFamily="2" charset="77"/>
              </a:endParaRPr>
            </a:p>
          </p:txBody>
        </p:sp>
        <p:sp>
          <p:nvSpPr>
            <p:cNvPr id="56" name="Subtitle 2">
              <a:extLst>
                <a:ext uri="{FF2B5EF4-FFF2-40B4-BE49-F238E27FC236}">
                  <a16:creationId xmlns:a16="http://schemas.microsoft.com/office/drawing/2014/main" id="{C1EB6E77-43D8-4030-ACEB-340C0EF993D2}"/>
                </a:ext>
              </a:extLst>
            </p:cNvPr>
            <p:cNvSpPr txBox="1">
              <a:spLocks/>
            </p:cNvSpPr>
            <p:nvPr/>
          </p:nvSpPr>
          <p:spPr>
            <a:xfrm>
              <a:off x="7069448" y="5208447"/>
              <a:ext cx="4233333" cy="7386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ru-RU"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все платежные терминалы зарегистрированы банком-эквайером в платежной системе с присвоением набора параметров, в том числе уникального идентификатора.</a:t>
              </a:r>
            </a:p>
          </p:txBody>
        </p:sp>
      </p:grpSp>
    </p:spTree>
    <p:extLst>
      <p:ext uri="{BB962C8B-B14F-4D97-AF65-F5344CB8AC3E}">
        <p14:creationId xmlns:p14="http://schemas.microsoft.com/office/powerpoint/2010/main" val="2183901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p:txBody>
          <a:bodyPr/>
          <a:lstStyle/>
          <a:p>
            <a:fld id="{5A346923-26B5-41E0-89D7-D9BBEED0FA36}" type="slidenum">
              <a:rPr lang="ru-RU" smtClean="0"/>
              <a:t>5</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8" name="object 3">
            <a:extLst>
              <a:ext uri="{FF2B5EF4-FFF2-40B4-BE49-F238E27FC236}">
                <a16:creationId xmlns:a16="http://schemas.microsoft.com/office/drawing/2014/main" id="{606334F7-9323-4BF4-BE3C-2A10BD58E27E}"/>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«Белый» </a:t>
            </a:r>
            <a:r>
              <a:rPr lang="en-US" sz="2800" b="1" dirty="0">
                <a:solidFill>
                  <a:schemeClr val="bg1"/>
                </a:solidFill>
              </a:rPr>
              <a:t>vs</a:t>
            </a:r>
            <a:r>
              <a:rPr lang="ru-RU" sz="2800" b="1" dirty="0">
                <a:solidFill>
                  <a:schemeClr val="bg1"/>
                </a:solidFill>
              </a:rPr>
              <a:t> «Серый» платежный терминал</a:t>
            </a:r>
          </a:p>
        </p:txBody>
      </p:sp>
      <p:sp>
        <p:nvSpPr>
          <p:cNvPr id="29" name="TextBox 28">
            <a:extLst>
              <a:ext uri="{FF2B5EF4-FFF2-40B4-BE49-F238E27FC236}">
                <a16:creationId xmlns:a16="http://schemas.microsoft.com/office/drawing/2014/main" id="{8AB21D45-4D03-4822-B440-9161830F8D8A}"/>
              </a:ext>
            </a:extLst>
          </p:cNvPr>
          <p:cNvSpPr txBox="1"/>
          <p:nvPr/>
        </p:nvSpPr>
        <p:spPr>
          <a:xfrm>
            <a:off x="381000" y="1166915"/>
            <a:ext cx="5890152" cy="369332"/>
          </a:xfrm>
          <a:prstGeom prst="rect">
            <a:avLst/>
          </a:prstGeom>
          <a:noFill/>
        </p:spPr>
        <p:txBody>
          <a:bodyPr wrap="square" rtlCol="0" anchor="b" anchorCtr="0">
            <a:spAutoFit/>
          </a:bodyPr>
          <a:lstStyle/>
          <a:p>
            <a:r>
              <a:rPr lang="ru-RU" b="1" dirty="0">
                <a:solidFill>
                  <a:schemeClr val="tx2"/>
                </a:solidFill>
              </a:rPr>
              <a:t>«БЕЛЫЙ» ПЛАТЕЖНЫЙ ТЕРМИНАЛ</a:t>
            </a:r>
          </a:p>
        </p:txBody>
      </p:sp>
      <p:sp>
        <p:nvSpPr>
          <p:cNvPr id="30" name="Subtitle 2">
            <a:extLst>
              <a:ext uri="{FF2B5EF4-FFF2-40B4-BE49-F238E27FC236}">
                <a16:creationId xmlns:a16="http://schemas.microsoft.com/office/drawing/2014/main" id="{12497D6E-8124-4F4A-BDF2-7A73409A6843}"/>
              </a:ext>
            </a:extLst>
          </p:cNvPr>
          <p:cNvSpPr txBox="1">
            <a:spLocks/>
          </p:cNvSpPr>
          <p:nvPr/>
        </p:nvSpPr>
        <p:spPr>
          <a:xfrm>
            <a:off x="419031" y="1585772"/>
            <a:ext cx="8937172" cy="78790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ru-RU" sz="1600" kern="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специально выделенный терминал для того, чтобы продавать через него билеты на мероприятия, прошедшие модерацию в рамках программы «Пушкинская карта».</a:t>
            </a:r>
          </a:p>
          <a:p>
            <a:pPr algn="l">
              <a:lnSpc>
                <a:spcPts val="1750"/>
              </a:lnSpc>
            </a:pPr>
            <a:endParaRPr lang="en-US" sz="1600" kern="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pic>
        <p:nvPicPr>
          <p:cNvPr id="36" name="Picture 2" descr="Александр Сергеевич Пушкин стихи и сказки | Лабиринт">
            <a:extLst>
              <a:ext uri="{FF2B5EF4-FFF2-40B4-BE49-F238E27FC236}">
                <a16:creationId xmlns:a16="http://schemas.microsoft.com/office/drawing/2014/main" id="{0E88643C-A25F-4E04-8581-759274DC692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940913" y="664624"/>
            <a:ext cx="1817483" cy="1842296"/>
          </a:xfrm>
          <a:prstGeom prst="rect">
            <a:avLst/>
          </a:prstGeom>
          <a:noFill/>
          <a:ln>
            <a:noFill/>
          </a:ln>
        </p:spPr>
      </p:pic>
      <p:sp>
        <p:nvSpPr>
          <p:cNvPr id="38" name="Pentagon 3">
            <a:extLst>
              <a:ext uri="{FF2B5EF4-FFF2-40B4-BE49-F238E27FC236}">
                <a16:creationId xmlns:a16="http://schemas.microsoft.com/office/drawing/2014/main" id="{C4E5CB69-FCC9-487A-833A-99669FF9C257}"/>
              </a:ext>
            </a:extLst>
          </p:cNvPr>
          <p:cNvSpPr/>
          <p:nvPr/>
        </p:nvSpPr>
        <p:spPr>
          <a:xfrm>
            <a:off x="501060" y="2421305"/>
            <a:ext cx="682975" cy="1465722"/>
          </a:xfrm>
          <a:prstGeom prst="homePlate">
            <a:avLst>
              <a:gd name="adj" fmla="val 2605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Subtitle 2">
            <a:extLst>
              <a:ext uri="{FF2B5EF4-FFF2-40B4-BE49-F238E27FC236}">
                <a16:creationId xmlns:a16="http://schemas.microsoft.com/office/drawing/2014/main" id="{54B50FF8-FD8A-422D-9B82-07764169D3F4}"/>
              </a:ext>
            </a:extLst>
          </p:cNvPr>
          <p:cNvSpPr txBox="1">
            <a:spLocks/>
          </p:cNvSpPr>
          <p:nvPr/>
        </p:nvSpPr>
        <p:spPr>
          <a:xfrm>
            <a:off x="1313374" y="2412619"/>
            <a:ext cx="4034971" cy="151733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ru-RU" sz="1200" b="1" u="sng"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ВАЖНО</a:t>
            </a:r>
          </a:p>
          <a:p>
            <a:pPr marL="285750" indent="-285750" algn="l">
              <a:lnSpc>
                <a:spcPts val="1750"/>
              </a:lnSpc>
              <a:buFont typeface="Arial" panose="020B0604020202020204" pitchFamily="34" charset="0"/>
              <a:buChar cha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Все «белые» терминалы </a:t>
            </a:r>
            <a:r>
              <a:rPr lang="ru-RU" sz="14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должны быть зарегистрированы </a:t>
            </a: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через личный кабинет учреждения на портале pro.culture.ru </a:t>
            </a:r>
            <a:endPar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marL="285750" indent="-285750" algn="l">
              <a:lnSpc>
                <a:spcPts val="1750"/>
              </a:lnSpc>
              <a:buFont typeface="Arial" panose="020B0604020202020204" pitchFamily="34" charset="0"/>
              <a:buChar cha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В противном случае оплата билетов «Пушкинской картой» будет невозможна.</a:t>
            </a:r>
          </a:p>
        </p:txBody>
      </p:sp>
      <p:grpSp>
        <p:nvGrpSpPr>
          <p:cNvPr id="7" name="Группа 6">
            <a:extLst>
              <a:ext uri="{FF2B5EF4-FFF2-40B4-BE49-F238E27FC236}">
                <a16:creationId xmlns:a16="http://schemas.microsoft.com/office/drawing/2014/main" id="{002971C6-BF97-4C38-A6FE-632E156D5B74}"/>
              </a:ext>
            </a:extLst>
          </p:cNvPr>
          <p:cNvGrpSpPr/>
          <p:nvPr/>
        </p:nvGrpSpPr>
        <p:grpSpPr>
          <a:xfrm>
            <a:off x="5805891" y="2421305"/>
            <a:ext cx="5616852" cy="1517338"/>
            <a:chOff x="5588177" y="2369689"/>
            <a:chExt cx="5616852" cy="1517338"/>
          </a:xfrm>
        </p:grpSpPr>
        <p:sp>
          <p:nvSpPr>
            <p:cNvPr id="58" name="Subtitle 2">
              <a:extLst>
                <a:ext uri="{FF2B5EF4-FFF2-40B4-BE49-F238E27FC236}">
                  <a16:creationId xmlns:a16="http://schemas.microsoft.com/office/drawing/2014/main" id="{A40047AA-0AC8-45D0-84C2-EA367C3C87E7}"/>
                </a:ext>
              </a:extLst>
            </p:cNvPr>
            <p:cNvSpPr txBox="1">
              <a:spLocks/>
            </p:cNvSpPr>
            <p:nvPr/>
          </p:nvSpPr>
          <p:spPr>
            <a:xfrm>
              <a:off x="6400491" y="2369689"/>
              <a:ext cx="4804538" cy="151733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ru-RU" sz="1200" b="1" u="sng"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ЗАПРЕЩЕНО:</a:t>
              </a:r>
            </a:p>
            <a:p>
              <a:pPr marL="171450" indent="-171450" algn="l">
                <a:lnSpc>
                  <a:spcPts val="1750"/>
                </a:lnSpc>
                <a:buFont typeface="Arial" panose="020B0604020202020204" pitchFamily="34" charset="0"/>
                <a:buChar cha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Продавать билеты на мероприятия, которые не прошли модерацию, через «белый» терминал.</a:t>
              </a:r>
            </a:p>
            <a:p>
              <a:pPr marL="171450" indent="-171450" algn="l">
                <a:lnSpc>
                  <a:spcPts val="1750"/>
                </a:lnSpc>
                <a:buFont typeface="Arial" panose="020B0604020202020204" pitchFamily="34" charset="0"/>
                <a:buChar cha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Использовать «белый» терминал для продажи чего-либо иного: сувенирной продукции, продуктов питания, книг и прочих товаров.</a:t>
              </a:r>
            </a:p>
          </p:txBody>
        </p:sp>
        <p:sp>
          <p:nvSpPr>
            <p:cNvPr id="61" name="Pentagon 3">
              <a:extLst>
                <a:ext uri="{FF2B5EF4-FFF2-40B4-BE49-F238E27FC236}">
                  <a16:creationId xmlns:a16="http://schemas.microsoft.com/office/drawing/2014/main" id="{1110F945-869A-45AB-879A-A4FD9498921C}"/>
                </a:ext>
              </a:extLst>
            </p:cNvPr>
            <p:cNvSpPr/>
            <p:nvPr/>
          </p:nvSpPr>
          <p:spPr>
            <a:xfrm>
              <a:off x="5588177" y="2387072"/>
              <a:ext cx="682975" cy="1465200"/>
            </a:xfrm>
            <a:prstGeom prst="homePlate">
              <a:avLst>
                <a:gd name="adj" fmla="val 2605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62" name="TextBox 61">
            <a:extLst>
              <a:ext uri="{FF2B5EF4-FFF2-40B4-BE49-F238E27FC236}">
                <a16:creationId xmlns:a16="http://schemas.microsoft.com/office/drawing/2014/main" id="{EA57DE31-FC62-4D66-9715-CD17E4495C22}"/>
              </a:ext>
            </a:extLst>
          </p:cNvPr>
          <p:cNvSpPr txBox="1"/>
          <p:nvPr/>
        </p:nvSpPr>
        <p:spPr>
          <a:xfrm>
            <a:off x="501060" y="4512458"/>
            <a:ext cx="5890152" cy="369332"/>
          </a:xfrm>
          <a:prstGeom prst="rect">
            <a:avLst/>
          </a:prstGeom>
          <a:noFill/>
        </p:spPr>
        <p:txBody>
          <a:bodyPr wrap="square" rtlCol="0" anchor="b" anchorCtr="0">
            <a:spAutoFit/>
          </a:bodyPr>
          <a:lstStyle/>
          <a:p>
            <a:r>
              <a:rPr lang="ru-RU" b="1" dirty="0">
                <a:solidFill>
                  <a:schemeClr val="bg2">
                    <a:lumMod val="50000"/>
                  </a:schemeClr>
                </a:solidFill>
              </a:rPr>
              <a:t>«СЕРЫЙ» </a:t>
            </a:r>
            <a:r>
              <a:rPr lang="ru-RU" b="1" dirty="0">
                <a:solidFill>
                  <a:schemeClr val="tx2"/>
                </a:solidFill>
              </a:rPr>
              <a:t>ПЛАТЕЖНЫЙ ТЕРМИНАЛ</a:t>
            </a:r>
          </a:p>
        </p:txBody>
      </p:sp>
      <p:sp>
        <p:nvSpPr>
          <p:cNvPr id="63" name="Subtitle 2">
            <a:extLst>
              <a:ext uri="{FF2B5EF4-FFF2-40B4-BE49-F238E27FC236}">
                <a16:creationId xmlns:a16="http://schemas.microsoft.com/office/drawing/2014/main" id="{1C5A6906-558D-4A3B-8165-4EEB05107EBD}"/>
              </a:ext>
            </a:extLst>
          </p:cNvPr>
          <p:cNvSpPr txBox="1">
            <a:spLocks/>
          </p:cNvSpPr>
          <p:nvPr/>
        </p:nvSpPr>
        <p:spPr>
          <a:xfrm>
            <a:off x="539091" y="4931315"/>
            <a:ext cx="8937172" cy="127727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ru-RU" sz="1600" kern="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это любой платежный терминал, не зарегистрированный на портале pro.culture.ru.</a:t>
            </a:r>
          </a:p>
          <a:p>
            <a:pPr marL="285750" indent="-285750" algn="l">
              <a:lnSpc>
                <a:spcPts val="1750"/>
              </a:lnSpc>
              <a:spcBef>
                <a:spcPts val="1200"/>
              </a:spcBef>
              <a:buFont typeface="Arial" panose="020B0604020202020204" pitchFamily="34" charset="0"/>
              <a:buChar char="•"/>
            </a:pPr>
            <a:r>
              <a:rPr lang="ru-RU" sz="1600" kern="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Через него можно продавать любые билеты, а также иные товары, реализуемые учреждением, но оплата билета «Пушкинской картой» будет технически невозможна. </a:t>
            </a:r>
          </a:p>
          <a:p>
            <a:pPr marL="285750" indent="-285750" algn="l">
              <a:lnSpc>
                <a:spcPts val="1750"/>
              </a:lnSpc>
              <a:spcBef>
                <a:spcPts val="1200"/>
              </a:spcBef>
              <a:buFont typeface="Arial" panose="020B0604020202020204" pitchFamily="34" charset="0"/>
              <a:buChar char="•"/>
            </a:pPr>
            <a:r>
              <a:rPr lang="ru-RU" sz="1600" kern="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Регистрировать «серые» терминалы в личном кабинете не требуется.</a:t>
            </a:r>
            <a:endParaRPr lang="en-US" sz="1600" kern="18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pic>
        <p:nvPicPr>
          <p:cNvPr id="64" name="Picture 2" descr="Александр Сергеевич Пушкин стихи и сказки | Лабиринт">
            <a:extLst>
              <a:ext uri="{FF2B5EF4-FFF2-40B4-BE49-F238E27FC236}">
                <a16:creationId xmlns:a16="http://schemas.microsoft.com/office/drawing/2014/main" id="{250E6658-ADA7-45F2-A93D-E5957B0DB10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940913" y="4366292"/>
            <a:ext cx="1817483" cy="1842296"/>
          </a:xfrm>
          <a:prstGeom prst="rect">
            <a:avLst/>
          </a:prstGeom>
          <a:noFill/>
          <a:ln>
            <a:noFill/>
          </a:ln>
        </p:spPr>
      </p:pic>
      <p:sp>
        <p:nvSpPr>
          <p:cNvPr id="10" name="Символ &quot;Запрещено&quot; 9">
            <a:extLst>
              <a:ext uri="{FF2B5EF4-FFF2-40B4-BE49-F238E27FC236}">
                <a16:creationId xmlns:a16="http://schemas.microsoft.com/office/drawing/2014/main" id="{C13BBD96-7A02-486C-A1FC-D6D1B49EE19E}"/>
              </a:ext>
            </a:extLst>
          </p:cNvPr>
          <p:cNvSpPr/>
          <p:nvPr/>
        </p:nvSpPr>
        <p:spPr>
          <a:xfrm>
            <a:off x="10058401" y="4623325"/>
            <a:ext cx="1582057" cy="1585263"/>
          </a:xfrm>
          <a:prstGeom prst="noSmoking">
            <a:avLst>
              <a:gd name="adj" fmla="val 10493"/>
            </a:avLst>
          </a:prstGeom>
          <a:solidFill>
            <a:schemeClr val="bg2">
              <a:lumMod val="9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Половина рамки 10">
            <a:extLst>
              <a:ext uri="{FF2B5EF4-FFF2-40B4-BE49-F238E27FC236}">
                <a16:creationId xmlns:a16="http://schemas.microsoft.com/office/drawing/2014/main" id="{67747D78-DE7E-4EF9-8BBB-08E92DE1C2A0}"/>
              </a:ext>
            </a:extLst>
          </p:cNvPr>
          <p:cNvSpPr/>
          <p:nvPr/>
        </p:nvSpPr>
        <p:spPr>
          <a:xfrm rot="2756343" flipH="1" flipV="1">
            <a:off x="11470492" y="1242278"/>
            <a:ext cx="319196" cy="651602"/>
          </a:xfrm>
          <a:prstGeom prst="halfFrame">
            <a:avLst>
              <a:gd name="adj1" fmla="val 31130"/>
              <a:gd name="adj2" fmla="val 14285"/>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2299359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p:txBody>
          <a:bodyPr/>
          <a:lstStyle/>
          <a:p>
            <a:fld id="{5A346923-26B5-41E0-89D7-D9BBEED0FA36}" type="slidenum">
              <a:rPr lang="ru-RU" smtClean="0"/>
              <a:t>6</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8" name="Off-page Connector 1">
            <a:extLst>
              <a:ext uri="{FF2B5EF4-FFF2-40B4-BE49-F238E27FC236}">
                <a16:creationId xmlns:a16="http://schemas.microsoft.com/office/drawing/2014/main" id="{AF6D2CF1-416E-42B9-BC90-1F122D7E8A3D}"/>
              </a:ext>
            </a:extLst>
          </p:cNvPr>
          <p:cNvSpPr/>
          <p:nvPr/>
        </p:nvSpPr>
        <p:spPr>
          <a:xfrm>
            <a:off x="4588083" y="1322114"/>
            <a:ext cx="2924223" cy="734417"/>
          </a:xfrm>
          <a:prstGeom prst="flowChartOffpageConnector">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Off-page Connector 9">
            <a:extLst>
              <a:ext uri="{FF2B5EF4-FFF2-40B4-BE49-F238E27FC236}">
                <a16:creationId xmlns:a16="http://schemas.microsoft.com/office/drawing/2014/main" id="{32B3CD31-9323-4FB1-952E-DAEE0E57BF02}"/>
              </a:ext>
            </a:extLst>
          </p:cNvPr>
          <p:cNvSpPr/>
          <p:nvPr/>
        </p:nvSpPr>
        <p:spPr>
          <a:xfrm>
            <a:off x="7519911" y="1322114"/>
            <a:ext cx="2908562" cy="734417"/>
          </a:xfrm>
          <a:prstGeom prst="flowChartOffpageConnector">
            <a:avLst/>
          </a:prstGeom>
          <a:solidFill>
            <a:schemeClr val="bg1">
              <a:lumMod val="5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Box 23">
            <a:extLst>
              <a:ext uri="{FF2B5EF4-FFF2-40B4-BE49-F238E27FC236}">
                <a16:creationId xmlns:a16="http://schemas.microsoft.com/office/drawing/2014/main" id="{03464F84-FE3C-4454-BAAB-1400F258F5F4}"/>
              </a:ext>
            </a:extLst>
          </p:cNvPr>
          <p:cNvSpPr txBox="1"/>
          <p:nvPr/>
        </p:nvSpPr>
        <p:spPr>
          <a:xfrm>
            <a:off x="4730767" y="1453565"/>
            <a:ext cx="2626099" cy="338554"/>
          </a:xfrm>
          <a:prstGeom prst="rect">
            <a:avLst/>
          </a:prstGeom>
          <a:noFill/>
        </p:spPr>
        <p:txBody>
          <a:bodyPr wrap="square" rtlCol="0" anchor="ctr" anchorCtr="0">
            <a:spAutoFit/>
          </a:bodyPr>
          <a:lstStyle/>
          <a:p>
            <a:pPr algn="ctr"/>
            <a:r>
              <a:rPr lang="ru-RU" sz="1600" b="1" dirty="0">
                <a:latin typeface="Poppins" pitchFamily="2" charset="77"/>
                <a:ea typeface="League Spartan" charset="0"/>
                <a:cs typeface="Poppins" pitchFamily="2" charset="77"/>
              </a:rPr>
              <a:t>БЕЛЫЙ ТЕРМИНАЛ</a:t>
            </a:r>
            <a:endParaRPr lang="en-US" sz="1600" b="1" dirty="0">
              <a:latin typeface="Poppins" pitchFamily="2" charset="77"/>
              <a:ea typeface="League Spartan" charset="0"/>
              <a:cs typeface="Poppins" pitchFamily="2" charset="77"/>
            </a:endParaRPr>
          </a:p>
        </p:txBody>
      </p:sp>
      <p:sp>
        <p:nvSpPr>
          <p:cNvPr id="25" name="TextBox 24">
            <a:extLst>
              <a:ext uri="{FF2B5EF4-FFF2-40B4-BE49-F238E27FC236}">
                <a16:creationId xmlns:a16="http://schemas.microsoft.com/office/drawing/2014/main" id="{3514271B-DFE3-428B-B08C-4C23B071BEF4}"/>
              </a:ext>
            </a:extLst>
          </p:cNvPr>
          <p:cNvSpPr txBox="1"/>
          <p:nvPr/>
        </p:nvSpPr>
        <p:spPr>
          <a:xfrm>
            <a:off x="7664273" y="1333160"/>
            <a:ext cx="2516238" cy="584775"/>
          </a:xfrm>
          <a:prstGeom prst="rect">
            <a:avLst/>
          </a:prstGeom>
          <a:noFill/>
        </p:spPr>
        <p:txBody>
          <a:bodyPr wrap="square" rtlCol="0" anchor="ctr" anchorCtr="0">
            <a:spAutoFit/>
          </a:bodyPr>
          <a:lstStyle/>
          <a:p>
            <a:pPr algn="ctr"/>
            <a:r>
              <a:rPr lang="ru-RU" sz="1600" b="1" dirty="0">
                <a:solidFill>
                  <a:schemeClr val="bg1"/>
                </a:solidFill>
                <a:latin typeface="Poppins" pitchFamily="2" charset="77"/>
                <a:ea typeface="League Spartan" charset="0"/>
                <a:cs typeface="Poppins" pitchFamily="2" charset="77"/>
              </a:rPr>
              <a:t>СЕРЫЙ (ОБЫЧНЫЙ) ТЕРМИНАЛ</a:t>
            </a:r>
            <a:endParaRPr lang="en-US" sz="1600" b="1" dirty="0">
              <a:solidFill>
                <a:schemeClr val="bg1"/>
              </a:solidFill>
              <a:latin typeface="Poppins" pitchFamily="2" charset="77"/>
              <a:ea typeface="League Spartan" charset="0"/>
              <a:cs typeface="Poppins" pitchFamily="2" charset="77"/>
            </a:endParaRPr>
          </a:p>
        </p:txBody>
      </p:sp>
      <p:sp>
        <p:nvSpPr>
          <p:cNvPr id="32" name="Rectangle 20">
            <a:extLst>
              <a:ext uri="{FF2B5EF4-FFF2-40B4-BE49-F238E27FC236}">
                <a16:creationId xmlns:a16="http://schemas.microsoft.com/office/drawing/2014/main" id="{29364E8D-DC97-4DEF-87C8-67E99AF52D3B}"/>
              </a:ext>
            </a:extLst>
          </p:cNvPr>
          <p:cNvSpPr/>
          <p:nvPr/>
        </p:nvSpPr>
        <p:spPr>
          <a:xfrm>
            <a:off x="829769" y="2130672"/>
            <a:ext cx="3748122" cy="60972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Rectangle 21">
            <a:extLst>
              <a:ext uri="{FF2B5EF4-FFF2-40B4-BE49-F238E27FC236}">
                <a16:creationId xmlns:a16="http://schemas.microsoft.com/office/drawing/2014/main" id="{842C5A0B-0BD9-4816-AE8D-1EDD385E75C6}"/>
              </a:ext>
            </a:extLst>
          </p:cNvPr>
          <p:cNvSpPr/>
          <p:nvPr/>
        </p:nvSpPr>
        <p:spPr>
          <a:xfrm>
            <a:off x="829769" y="2740396"/>
            <a:ext cx="3738752" cy="60972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 name="Rectangle 22">
            <a:extLst>
              <a:ext uri="{FF2B5EF4-FFF2-40B4-BE49-F238E27FC236}">
                <a16:creationId xmlns:a16="http://schemas.microsoft.com/office/drawing/2014/main" id="{9C6271C2-8926-4BD3-B78A-9C34DFD82AB4}"/>
              </a:ext>
            </a:extLst>
          </p:cNvPr>
          <p:cNvSpPr/>
          <p:nvPr/>
        </p:nvSpPr>
        <p:spPr>
          <a:xfrm>
            <a:off x="829769" y="3350119"/>
            <a:ext cx="3738752" cy="60972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Rectangle 23">
            <a:extLst>
              <a:ext uri="{FF2B5EF4-FFF2-40B4-BE49-F238E27FC236}">
                <a16:creationId xmlns:a16="http://schemas.microsoft.com/office/drawing/2014/main" id="{CCCDFE71-604C-49F5-A532-71A371315587}"/>
              </a:ext>
            </a:extLst>
          </p:cNvPr>
          <p:cNvSpPr/>
          <p:nvPr/>
        </p:nvSpPr>
        <p:spPr>
          <a:xfrm>
            <a:off x="829769" y="3959843"/>
            <a:ext cx="3738752" cy="60972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Rectangle 24">
            <a:extLst>
              <a:ext uri="{FF2B5EF4-FFF2-40B4-BE49-F238E27FC236}">
                <a16:creationId xmlns:a16="http://schemas.microsoft.com/office/drawing/2014/main" id="{8EC08E3C-B9C2-4CD1-84A0-60B13EFD6051}"/>
              </a:ext>
            </a:extLst>
          </p:cNvPr>
          <p:cNvSpPr/>
          <p:nvPr/>
        </p:nvSpPr>
        <p:spPr>
          <a:xfrm>
            <a:off x="829769" y="4569567"/>
            <a:ext cx="3738752" cy="60972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Rectangle 25">
            <a:extLst>
              <a:ext uri="{FF2B5EF4-FFF2-40B4-BE49-F238E27FC236}">
                <a16:creationId xmlns:a16="http://schemas.microsoft.com/office/drawing/2014/main" id="{6239A55F-30D6-4D61-AF4F-078B5B951EA9}"/>
              </a:ext>
            </a:extLst>
          </p:cNvPr>
          <p:cNvSpPr/>
          <p:nvPr/>
        </p:nvSpPr>
        <p:spPr>
          <a:xfrm>
            <a:off x="829769" y="5179291"/>
            <a:ext cx="3738752" cy="60972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Rectangle 27">
            <a:extLst>
              <a:ext uri="{FF2B5EF4-FFF2-40B4-BE49-F238E27FC236}">
                <a16:creationId xmlns:a16="http://schemas.microsoft.com/office/drawing/2014/main" id="{BE53073B-D975-4021-A868-B9F3111F8029}"/>
              </a:ext>
            </a:extLst>
          </p:cNvPr>
          <p:cNvSpPr/>
          <p:nvPr/>
        </p:nvSpPr>
        <p:spPr>
          <a:xfrm>
            <a:off x="829769" y="5789014"/>
            <a:ext cx="3738752" cy="60972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2447B473-56D8-4F2D-8E9A-58BCFD3148B5}"/>
              </a:ext>
            </a:extLst>
          </p:cNvPr>
          <p:cNvSpPr txBox="1"/>
          <p:nvPr/>
        </p:nvSpPr>
        <p:spPr>
          <a:xfrm>
            <a:off x="829768" y="2281645"/>
            <a:ext cx="3693357" cy="307777"/>
          </a:xfrm>
          <a:prstGeom prst="rect">
            <a:avLst/>
          </a:prstGeom>
          <a:noFill/>
        </p:spPr>
        <p:txBody>
          <a:bodyPr wrap="square" rtlCol="0" anchor="ctr" anchorCtr="0">
            <a:spAutoFit/>
          </a:bodyPr>
          <a:lstStyle>
            <a:defPPr>
              <a:defRPr lang="ru-RU"/>
            </a:defPPr>
            <a:lvl1pPr>
              <a:defRPr sz="1400" b="1">
                <a:latin typeface="Poppins" pitchFamily="2" charset="77"/>
                <a:ea typeface="League Spartan" charset="0"/>
                <a:cs typeface="Poppins" pitchFamily="2" charset="77"/>
              </a:defRPr>
            </a:lvl1pPr>
          </a:lstStyle>
          <a:p>
            <a:r>
              <a:rPr lang="ru-RU" b="0" dirty="0"/>
              <a:t>Требуется ли регистрация на pro.culture.ru?</a:t>
            </a:r>
          </a:p>
        </p:txBody>
      </p:sp>
      <p:sp>
        <p:nvSpPr>
          <p:cNvPr id="48" name="Rectangle 38">
            <a:extLst>
              <a:ext uri="{FF2B5EF4-FFF2-40B4-BE49-F238E27FC236}">
                <a16:creationId xmlns:a16="http://schemas.microsoft.com/office/drawing/2014/main" id="{D6A0E0AD-28D9-4264-9740-87F387FAAE88}"/>
              </a:ext>
            </a:extLst>
          </p:cNvPr>
          <p:cNvSpPr/>
          <p:nvPr/>
        </p:nvSpPr>
        <p:spPr>
          <a:xfrm>
            <a:off x="4588083" y="2131810"/>
            <a:ext cx="292422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39">
            <a:extLst>
              <a:ext uri="{FF2B5EF4-FFF2-40B4-BE49-F238E27FC236}">
                <a16:creationId xmlns:a16="http://schemas.microsoft.com/office/drawing/2014/main" id="{2699A14E-06B2-45BB-B690-3C72B36F196E}"/>
              </a:ext>
            </a:extLst>
          </p:cNvPr>
          <p:cNvSpPr/>
          <p:nvPr/>
        </p:nvSpPr>
        <p:spPr>
          <a:xfrm>
            <a:off x="4588083" y="2741534"/>
            <a:ext cx="292422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0">
            <a:extLst>
              <a:ext uri="{FF2B5EF4-FFF2-40B4-BE49-F238E27FC236}">
                <a16:creationId xmlns:a16="http://schemas.microsoft.com/office/drawing/2014/main" id="{907E1AFA-C50C-4015-9C94-FC3C6A834747}"/>
              </a:ext>
            </a:extLst>
          </p:cNvPr>
          <p:cNvSpPr/>
          <p:nvPr/>
        </p:nvSpPr>
        <p:spPr>
          <a:xfrm>
            <a:off x="4588083" y="3351257"/>
            <a:ext cx="292422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41">
            <a:extLst>
              <a:ext uri="{FF2B5EF4-FFF2-40B4-BE49-F238E27FC236}">
                <a16:creationId xmlns:a16="http://schemas.microsoft.com/office/drawing/2014/main" id="{1800C488-DE95-4E93-80AE-5397D16ABC3C}"/>
              </a:ext>
            </a:extLst>
          </p:cNvPr>
          <p:cNvSpPr/>
          <p:nvPr/>
        </p:nvSpPr>
        <p:spPr>
          <a:xfrm>
            <a:off x="4588083" y="3960981"/>
            <a:ext cx="292422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42">
            <a:extLst>
              <a:ext uri="{FF2B5EF4-FFF2-40B4-BE49-F238E27FC236}">
                <a16:creationId xmlns:a16="http://schemas.microsoft.com/office/drawing/2014/main" id="{5608766E-14A3-4116-B88F-2E54FFC8033A}"/>
              </a:ext>
            </a:extLst>
          </p:cNvPr>
          <p:cNvSpPr/>
          <p:nvPr/>
        </p:nvSpPr>
        <p:spPr>
          <a:xfrm>
            <a:off x="4588083" y="4570705"/>
            <a:ext cx="292422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43">
            <a:extLst>
              <a:ext uri="{FF2B5EF4-FFF2-40B4-BE49-F238E27FC236}">
                <a16:creationId xmlns:a16="http://schemas.microsoft.com/office/drawing/2014/main" id="{FEC8E413-7A02-4CBE-B27D-8E5BEBBC99C5}"/>
              </a:ext>
            </a:extLst>
          </p:cNvPr>
          <p:cNvSpPr/>
          <p:nvPr/>
        </p:nvSpPr>
        <p:spPr>
          <a:xfrm>
            <a:off x="4588083" y="5180429"/>
            <a:ext cx="292422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4" name="Rectangle 44">
            <a:extLst>
              <a:ext uri="{FF2B5EF4-FFF2-40B4-BE49-F238E27FC236}">
                <a16:creationId xmlns:a16="http://schemas.microsoft.com/office/drawing/2014/main" id="{D9F77A1B-A6EC-4778-B5CC-7894079694B8}"/>
              </a:ext>
            </a:extLst>
          </p:cNvPr>
          <p:cNvSpPr/>
          <p:nvPr/>
        </p:nvSpPr>
        <p:spPr>
          <a:xfrm>
            <a:off x="4588083" y="5789014"/>
            <a:ext cx="2924223" cy="609724"/>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Минимум:</a:t>
            </a:r>
            <a:r>
              <a:rPr lang="en-US" sz="1600" dirty="0">
                <a:solidFill>
                  <a:schemeClr val="tx1"/>
                </a:solidFill>
              </a:rPr>
              <a:t> 1</a:t>
            </a:r>
          </a:p>
        </p:txBody>
      </p:sp>
      <p:sp>
        <p:nvSpPr>
          <p:cNvPr id="55" name="Rectangle 46">
            <a:extLst>
              <a:ext uri="{FF2B5EF4-FFF2-40B4-BE49-F238E27FC236}">
                <a16:creationId xmlns:a16="http://schemas.microsoft.com/office/drawing/2014/main" id="{521F5BEF-35E6-4F86-B252-5FD34E779ECE}"/>
              </a:ext>
            </a:extLst>
          </p:cNvPr>
          <p:cNvSpPr/>
          <p:nvPr/>
        </p:nvSpPr>
        <p:spPr>
          <a:xfrm>
            <a:off x="7519909" y="2130672"/>
            <a:ext cx="2837203" cy="612000"/>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6" name="Rectangle 47">
            <a:extLst>
              <a:ext uri="{FF2B5EF4-FFF2-40B4-BE49-F238E27FC236}">
                <a16:creationId xmlns:a16="http://schemas.microsoft.com/office/drawing/2014/main" id="{D9DC6547-3CBA-4984-A12A-2CF56EC99A85}"/>
              </a:ext>
            </a:extLst>
          </p:cNvPr>
          <p:cNvSpPr/>
          <p:nvPr/>
        </p:nvSpPr>
        <p:spPr>
          <a:xfrm>
            <a:off x="7519909" y="2740396"/>
            <a:ext cx="2837203" cy="612000"/>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Rectangle 48">
            <a:extLst>
              <a:ext uri="{FF2B5EF4-FFF2-40B4-BE49-F238E27FC236}">
                <a16:creationId xmlns:a16="http://schemas.microsoft.com/office/drawing/2014/main" id="{36E1548C-9BA7-4990-9B55-E45FC5566117}"/>
              </a:ext>
            </a:extLst>
          </p:cNvPr>
          <p:cNvSpPr/>
          <p:nvPr/>
        </p:nvSpPr>
        <p:spPr>
          <a:xfrm>
            <a:off x="7519909" y="3350119"/>
            <a:ext cx="2837203" cy="612000"/>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49">
            <a:extLst>
              <a:ext uri="{FF2B5EF4-FFF2-40B4-BE49-F238E27FC236}">
                <a16:creationId xmlns:a16="http://schemas.microsoft.com/office/drawing/2014/main" id="{AC2DD9CB-A36A-4BBB-B520-4BF640A38A26}"/>
              </a:ext>
            </a:extLst>
          </p:cNvPr>
          <p:cNvSpPr/>
          <p:nvPr/>
        </p:nvSpPr>
        <p:spPr>
          <a:xfrm>
            <a:off x="7519909" y="3959843"/>
            <a:ext cx="2837203" cy="612000"/>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50">
            <a:extLst>
              <a:ext uri="{FF2B5EF4-FFF2-40B4-BE49-F238E27FC236}">
                <a16:creationId xmlns:a16="http://schemas.microsoft.com/office/drawing/2014/main" id="{211DB48F-6714-4587-8AAE-C9A58817E89F}"/>
              </a:ext>
            </a:extLst>
          </p:cNvPr>
          <p:cNvSpPr/>
          <p:nvPr/>
        </p:nvSpPr>
        <p:spPr>
          <a:xfrm>
            <a:off x="7519909" y="4569567"/>
            <a:ext cx="2837203" cy="612000"/>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51">
            <a:extLst>
              <a:ext uri="{FF2B5EF4-FFF2-40B4-BE49-F238E27FC236}">
                <a16:creationId xmlns:a16="http://schemas.microsoft.com/office/drawing/2014/main" id="{B72283F5-CFAC-41FC-BF6C-39414DE46112}"/>
              </a:ext>
            </a:extLst>
          </p:cNvPr>
          <p:cNvSpPr/>
          <p:nvPr/>
        </p:nvSpPr>
        <p:spPr>
          <a:xfrm>
            <a:off x="7519909" y="5179291"/>
            <a:ext cx="2837203" cy="612000"/>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52">
            <a:extLst>
              <a:ext uri="{FF2B5EF4-FFF2-40B4-BE49-F238E27FC236}">
                <a16:creationId xmlns:a16="http://schemas.microsoft.com/office/drawing/2014/main" id="{C5C1474C-B6AB-4348-8B3B-57A893ABC043}"/>
              </a:ext>
            </a:extLst>
          </p:cNvPr>
          <p:cNvSpPr/>
          <p:nvPr/>
        </p:nvSpPr>
        <p:spPr>
          <a:xfrm>
            <a:off x="7519909" y="5789014"/>
            <a:ext cx="2837203" cy="612000"/>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Без ограничений</a:t>
            </a:r>
            <a:endParaRPr lang="en-US" sz="1600" dirty="0">
              <a:solidFill>
                <a:schemeClr val="tx1"/>
              </a:solidFill>
            </a:endParaRPr>
          </a:p>
        </p:txBody>
      </p:sp>
      <p:grpSp>
        <p:nvGrpSpPr>
          <p:cNvPr id="14" name="Группа 13">
            <a:extLst>
              <a:ext uri="{FF2B5EF4-FFF2-40B4-BE49-F238E27FC236}">
                <a16:creationId xmlns:a16="http://schemas.microsoft.com/office/drawing/2014/main" id="{94A1D9E6-58AC-4350-BDAB-F8964612D02F}"/>
              </a:ext>
            </a:extLst>
          </p:cNvPr>
          <p:cNvGrpSpPr/>
          <p:nvPr/>
        </p:nvGrpSpPr>
        <p:grpSpPr>
          <a:xfrm>
            <a:off x="5841723" y="2244440"/>
            <a:ext cx="384464" cy="384464"/>
            <a:chOff x="5294542" y="2380622"/>
            <a:chExt cx="384464" cy="384464"/>
          </a:xfrm>
        </p:grpSpPr>
        <p:sp>
          <p:nvSpPr>
            <p:cNvPr id="96" name="Oval 86">
              <a:extLst>
                <a:ext uri="{FF2B5EF4-FFF2-40B4-BE49-F238E27FC236}">
                  <a16:creationId xmlns:a16="http://schemas.microsoft.com/office/drawing/2014/main" id="{B29B9E7E-17F7-41E3-8D0B-6E6CA9E068F9}"/>
                </a:ext>
              </a:extLst>
            </p:cNvPr>
            <p:cNvSpPr/>
            <p:nvPr/>
          </p:nvSpPr>
          <p:spPr>
            <a:xfrm>
              <a:off x="5294542" y="2380622"/>
              <a:ext cx="384464" cy="3844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CD0387D7-5BFE-4C5F-8816-E1751D6AECC7}"/>
                </a:ext>
              </a:extLst>
            </p:cNvPr>
            <p:cNvSpPr txBox="1"/>
            <p:nvPr/>
          </p:nvSpPr>
          <p:spPr>
            <a:xfrm>
              <a:off x="5345549" y="2406283"/>
              <a:ext cx="282450"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v</a:t>
              </a:r>
            </a:p>
          </p:txBody>
        </p:sp>
      </p:grpSp>
      <p:grpSp>
        <p:nvGrpSpPr>
          <p:cNvPr id="15" name="Группа 14">
            <a:extLst>
              <a:ext uri="{FF2B5EF4-FFF2-40B4-BE49-F238E27FC236}">
                <a16:creationId xmlns:a16="http://schemas.microsoft.com/office/drawing/2014/main" id="{5605F99E-6AA7-437A-BA37-D345150C265B}"/>
              </a:ext>
            </a:extLst>
          </p:cNvPr>
          <p:cNvGrpSpPr/>
          <p:nvPr/>
        </p:nvGrpSpPr>
        <p:grpSpPr>
          <a:xfrm>
            <a:off x="8762430" y="2244440"/>
            <a:ext cx="384464" cy="384464"/>
            <a:chOff x="8218765" y="2369997"/>
            <a:chExt cx="384464" cy="384464"/>
          </a:xfrm>
        </p:grpSpPr>
        <p:sp>
          <p:nvSpPr>
            <p:cNvPr id="100" name="Oval 90">
              <a:extLst>
                <a:ext uri="{FF2B5EF4-FFF2-40B4-BE49-F238E27FC236}">
                  <a16:creationId xmlns:a16="http://schemas.microsoft.com/office/drawing/2014/main" id="{784E6826-C2D9-4E99-B94F-DE76B7F95998}"/>
                </a:ext>
              </a:extLst>
            </p:cNvPr>
            <p:cNvSpPr/>
            <p:nvPr/>
          </p:nvSpPr>
          <p:spPr>
            <a:xfrm>
              <a:off x="8218765" y="2369997"/>
              <a:ext cx="384464" cy="38446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TextBox 129">
              <a:extLst>
                <a:ext uri="{FF2B5EF4-FFF2-40B4-BE49-F238E27FC236}">
                  <a16:creationId xmlns:a16="http://schemas.microsoft.com/office/drawing/2014/main" id="{E4768820-44B0-4245-A73B-F9FE76E8CACB}"/>
                </a:ext>
              </a:extLst>
            </p:cNvPr>
            <p:cNvSpPr txBox="1"/>
            <p:nvPr/>
          </p:nvSpPr>
          <p:spPr>
            <a:xfrm>
              <a:off x="8261757" y="2390006"/>
              <a:ext cx="298480"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X</a:t>
              </a:r>
            </a:p>
          </p:txBody>
        </p:sp>
      </p:grpSp>
      <p:sp>
        <p:nvSpPr>
          <p:cNvPr id="9" name="Прямоугольник 8">
            <a:extLst>
              <a:ext uri="{FF2B5EF4-FFF2-40B4-BE49-F238E27FC236}">
                <a16:creationId xmlns:a16="http://schemas.microsoft.com/office/drawing/2014/main" id="{7C640B69-DA5A-4859-879A-D0C1BDBEE5D1}"/>
              </a:ext>
            </a:extLst>
          </p:cNvPr>
          <p:cNvSpPr/>
          <p:nvPr/>
        </p:nvSpPr>
        <p:spPr>
          <a:xfrm>
            <a:off x="829769" y="2810793"/>
            <a:ext cx="3808162" cy="523220"/>
          </a:xfrm>
          <a:prstGeom prst="rect">
            <a:avLst/>
          </a:prstGeom>
          <a:noFill/>
        </p:spPr>
        <p:txBody>
          <a:bodyPr wrap="square" rtlCol="0" anchor="ctr" anchorCtr="0">
            <a:spAutoFit/>
          </a:bodyPr>
          <a:lstStyle/>
          <a:p>
            <a:r>
              <a:rPr lang="ru-RU" sz="1400" dirty="0"/>
              <a:t>Можно ли продавать билеты на мероприятия, прошедшие модерацию?</a:t>
            </a:r>
          </a:p>
        </p:txBody>
      </p:sp>
      <p:sp>
        <p:nvSpPr>
          <p:cNvPr id="12" name="Прямоугольник 11">
            <a:extLst>
              <a:ext uri="{FF2B5EF4-FFF2-40B4-BE49-F238E27FC236}">
                <a16:creationId xmlns:a16="http://schemas.microsoft.com/office/drawing/2014/main" id="{B806F63F-B5ED-4F24-ABF4-078AAB78B545}"/>
              </a:ext>
            </a:extLst>
          </p:cNvPr>
          <p:cNvSpPr/>
          <p:nvPr/>
        </p:nvSpPr>
        <p:spPr>
          <a:xfrm>
            <a:off x="829769" y="3423702"/>
            <a:ext cx="3758314" cy="523220"/>
          </a:xfrm>
          <a:prstGeom prst="rect">
            <a:avLst/>
          </a:prstGeom>
          <a:noFill/>
        </p:spPr>
        <p:txBody>
          <a:bodyPr wrap="square" rtlCol="0" anchor="ctr" anchorCtr="0">
            <a:spAutoFit/>
          </a:bodyPr>
          <a:lstStyle/>
          <a:p>
            <a:r>
              <a:rPr lang="ru-RU" sz="1400" dirty="0"/>
              <a:t>Можно ли продавать билеты на мероприятия, </a:t>
            </a:r>
            <a:r>
              <a:rPr lang="ru-RU" sz="1400" b="1" dirty="0"/>
              <a:t>НЕ</a:t>
            </a:r>
            <a:r>
              <a:rPr lang="ru-RU" sz="1400" dirty="0"/>
              <a:t> прошедшие модерацию?</a:t>
            </a:r>
          </a:p>
        </p:txBody>
      </p:sp>
      <p:sp>
        <p:nvSpPr>
          <p:cNvPr id="13" name="Прямоугольник 12">
            <a:extLst>
              <a:ext uri="{FF2B5EF4-FFF2-40B4-BE49-F238E27FC236}">
                <a16:creationId xmlns:a16="http://schemas.microsoft.com/office/drawing/2014/main" id="{A930DE00-7589-4AFC-826A-E4010A02D929}"/>
              </a:ext>
            </a:extLst>
          </p:cNvPr>
          <p:cNvSpPr/>
          <p:nvPr/>
        </p:nvSpPr>
        <p:spPr>
          <a:xfrm>
            <a:off x="829769" y="3984684"/>
            <a:ext cx="3796416" cy="523220"/>
          </a:xfrm>
          <a:prstGeom prst="rect">
            <a:avLst/>
          </a:prstGeom>
          <a:noFill/>
        </p:spPr>
        <p:txBody>
          <a:bodyPr wrap="square" rtlCol="0" anchor="ctr" anchorCtr="0">
            <a:spAutoFit/>
          </a:bodyPr>
          <a:lstStyle/>
          <a:p>
            <a:r>
              <a:rPr lang="ru-RU" sz="1400" dirty="0"/>
              <a:t>Можно ли продавать иную продукцию (сувенирную, книжную и пр.)?</a:t>
            </a:r>
          </a:p>
        </p:txBody>
      </p:sp>
      <p:sp>
        <p:nvSpPr>
          <p:cNvPr id="156" name="Прямоугольник 155">
            <a:extLst>
              <a:ext uri="{FF2B5EF4-FFF2-40B4-BE49-F238E27FC236}">
                <a16:creationId xmlns:a16="http://schemas.microsoft.com/office/drawing/2014/main" id="{3CAA8E5F-282E-4B1C-927E-8F3EB5002A78}"/>
              </a:ext>
            </a:extLst>
          </p:cNvPr>
          <p:cNvSpPr/>
          <p:nvPr/>
        </p:nvSpPr>
        <p:spPr>
          <a:xfrm>
            <a:off x="829770" y="4616841"/>
            <a:ext cx="3489402" cy="523220"/>
          </a:xfrm>
          <a:prstGeom prst="rect">
            <a:avLst/>
          </a:prstGeom>
          <a:noFill/>
        </p:spPr>
        <p:txBody>
          <a:bodyPr wrap="square" rtlCol="0" anchor="ctr" anchorCtr="0">
            <a:spAutoFit/>
          </a:bodyPr>
          <a:lstStyle/>
          <a:p>
            <a:r>
              <a:rPr lang="ru-RU" sz="1400" dirty="0"/>
              <a:t>Можно ли оплачивать покупку билета «Пушкинской картой»?</a:t>
            </a:r>
          </a:p>
        </p:txBody>
      </p:sp>
      <p:sp>
        <p:nvSpPr>
          <p:cNvPr id="157" name="Прямоугольник 156">
            <a:extLst>
              <a:ext uri="{FF2B5EF4-FFF2-40B4-BE49-F238E27FC236}">
                <a16:creationId xmlns:a16="http://schemas.microsoft.com/office/drawing/2014/main" id="{CF07D8BC-64DB-4DC9-B17E-E047028B408B}"/>
              </a:ext>
            </a:extLst>
          </p:cNvPr>
          <p:cNvSpPr/>
          <p:nvPr/>
        </p:nvSpPr>
        <p:spPr>
          <a:xfrm>
            <a:off x="829769" y="5232955"/>
            <a:ext cx="3489403" cy="523220"/>
          </a:xfrm>
          <a:prstGeom prst="rect">
            <a:avLst/>
          </a:prstGeom>
          <a:noFill/>
        </p:spPr>
        <p:txBody>
          <a:bodyPr wrap="square" rtlCol="0" anchor="ctr" anchorCtr="0">
            <a:spAutoFit/>
          </a:bodyPr>
          <a:lstStyle/>
          <a:p>
            <a:r>
              <a:rPr lang="ru-RU" sz="1400" dirty="0"/>
              <a:t>Можно ли оплачивать покупку любой другой банковской картой?</a:t>
            </a:r>
          </a:p>
        </p:txBody>
      </p:sp>
      <p:sp>
        <p:nvSpPr>
          <p:cNvPr id="158" name="Прямоугольник 157">
            <a:extLst>
              <a:ext uri="{FF2B5EF4-FFF2-40B4-BE49-F238E27FC236}">
                <a16:creationId xmlns:a16="http://schemas.microsoft.com/office/drawing/2014/main" id="{31D3EEB3-31DB-4A2B-97A4-8B0646C857CD}"/>
              </a:ext>
            </a:extLst>
          </p:cNvPr>
          <p:cNvSpPr/>
          <p:nvPr/>
        </p:nvSpPr>
        <p:spPr>
          <a:xfrm>
            <a:off x="829770" y="5842679"/>
            <a:ext cx="3489402" cy="523220"/>
          </a:xfrm>
          <a:prstGeom prst="rect">
            <a:avLst/>
          </a:prstGeom>
          <a:noFill/>
        </p:spPr>
        <p:txBody>
          <a:bodyPr wrap="square" rtlCol="0" anchor="ctr" anchorCtr="0">
            <a:spAutoFit/>
          </a:bodyPr>
          <a:lstStyle/>
          <a:p>
            <a:r>
              <a:rPr lang="ru-RU" sz="1400" dirty="0"/>
              <a:t>Сколько требуется терминалов учреждению для участия в программе?</a:t>
            </a:r>
          </a:p>
        </p:txBody>
      </p:sp>
      <p:sp>
        <p:nvSpPr>
          <p:cNvPr id="159" name="object 3">
            <a:extLst>
              <a:ext uri="{FF2B5EF4-FFF2-40B4-BE49-F238E27FC236}">
                <a16:creationId xmlns:a16="http://schemas.microsoft.com/office/drawing/2014/main" id="{D6651726-01CA-4880-8A4F-5CDE20DC0D45}"/>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«Белый» </a:t>
            </a:r>
            <a:r>
              <a:rPr lang="en-US" sz="2800" b="1" dirty="0">
                <a:solidFill>
                  <a:schemeClr val="bg1"/>
                </a:solidFill>
              </a:rPr>
              <a:t>vs</a:t>
            </a:r>
            <a:r>
              <a:rPr lang="ru-RU" sz="2800" b="1" dirty="0">
                <a:solidFill>
                  <a:schemeClr val="bg1"/>
                </a:solidFill>
              </a:rPr>
              <a:t> «Серый» платежный терминал</a:t>
            </a:r>
          </a:p>
        </p:txBody>
      </p:sp>
      <p:grpSp>
        <p:nvGrpSpPr>
          <p:cNvPr id="160" name="Группа 159">
            <a:extLst>
              <a:ext uri="{FF2B5EF4-FFF2-40B4-BE49-F238E27FC236}">
                <a16:creationId xmlns:a16="http://schemas.microsoft.com/office/drawing/2014/main" id="{C2DE93B9-76A8-423E-8BFB-4CA89D58E157}"/>
              </a:ext>
            </a:extLst>
          </p:cNvPr>
          <p:cNvGrpSpPr/>
          <p:nvPr/>
        </p:nvGrpSpPr>
        <p:grpSpPr>
          <a:xfrm>
            <a:off x="5841723" y="2854164"/>
            <a:ext cx="384464" cy="384464"/>
            <a:chOff x="5294542" y="2380622"/>
            <a:chExt cx="384464" cy="384464"/>
          </a:xfrm>
        </p:grpSpPr>
        <p:sp>
          <p:nvSpPr>
            <p:cNvPr id="161" name="Oval 86">
              <a:extLst>
                <a:ext uri="{FF2B5EF4-FFF2-40B4-BE49-F238E27FC236}">
                  <a16:creationId xmlns:a16="http://schemas.microsoft.com/office/drawing/2014/main" id="{1C10888D-C3B2-41E8-8376-6FD3924C0CD3}"/>
                </a:ext>
              </a:extLst>
            </p:cNvPr>
            <p:cNvSpPr/>
            <p:nvPr/>
          </p:nvSpPr>
          <p:spPr>
            <a:xfrm>
              <a:off x="5294542" y="2380622"/>
              <a:ext cx="384464" cy="3844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TextBox 161">
              <a:extLst>
                <a:ext uri="{FF2B5EF4-FFF2-40B4-BE49-F238E27FC236}">
                  <a16:creationId xmlns:a16="http://schemas.microsoft.com/office/drawing/2014/main" id="{7028F1E0-C1FC-4B95-993D-4B174C418933}"/>
                </a:ext>
              </a:extLst>
            </p:cNvPr>
            <p:cNvSpPr txBox="1"/>
            <p:nvPr/>
          </p:nvSpPr>
          <p:spPr>
            <a:xfrm>
              <a:off x="5345549" y="2406283"/>
              <a:ext cx="282450"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v</a:t>
              </a:r>
            </a:p>
          </p:txBody>
        </p:sp>
      </p:grpSp>
      <p:grpSp>
        <p:nvGrpSpPr>
          <p:cNvPr id="163" name="Группа 162">
            <a:extLst>
              <a:ext uri="{FF2B5EF4-FFF2-40B4-BE49-F238E27FC236}">
                <a16:creationId xmlns:a16="http://schemas.microsoft.com/office/drawing/2014/main" id="{DEF2868E-DE1D-4F3F-83B3-C6C6DD705D8B}"/>
              </a:ext>
            </a:extLst>
          </p:cNvPr>
          <p:cNvGrpSpPr/>
          <p:nvPr/>
        </p:nvGrpSpPr>
        <p:grpSpPr>
          <a:xfrm>
            <a:off x="8762430" y="2854164"/>
            <a:ext cx="384464" cy="384464"/>
            <a:chOff x="5294542" y="2380622"/>
            <a:chExt cx="384464" cy="384464"/>
          </a:xfrm>
        </p:grpSpPr>
        <p:sp>
          <p:nvSpPr>
            <p:cNvPr id="164" name="Oval 86">
              <a:extLst>
                <a:ext uri="{FF2B5EF4-FFF2-40B4-BE49-F238E27FC236}">
                  <a16:creationId xmlns:a16="http://schemas.microsoft.com/office/drawing/2014/main" id="{913D686C-AB5A-44F4-91A9-168341332416}"/>
                </a:ext>
              </a:extLst>
            </p:cNvPr>
            <p:cNvSpPr/>
            <p:nvPr/>
          </p:nvSpPr>
          <p:spPr>
            <a:xfrm>
              <a:off x="5294542" y="2380622"/>
              <a:ext cx="384464" cy="3844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TextBox 164">
              <a:extLst>
                <a:ext uri="{FF2B5EF4-FFF2-40B4-BE49-F238E27FC236}">
                  <a16:creationId xmlns:a16="http://schemas.microsoft.com/office/drawing/2014/main" id="{3C5C921E-1AF7-409B-9AE4-1D6497729A72}"/>
                </a:ext>
              </a:extLst>
            </p:cNvPr>
            <p:cNvSpPr txBox="1"/>
            <p:nvPr/>
          </p:nvSpPr>
          <p:spPr>
            <a:xfrm>
              <a:off x="5345549" y="2406283"/>
              <a:ext cx="282450"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v</a:t>
              </a:r>
            </a:p>
          </p:txBody>
        </p:sp>
      </p:grpSp>
      <p:grpSp>
        <p:nvGrpSpPr>
          <p:cNvPr id="166" name="Группа 165">
            <a:extLst>
              <a:ext uri="{FF2B5EF4-FFF2-40B4-BE49-F238E27FC236}">
                <a16:creationId xmlns:a16="http://schemas.microsoft.com/office/drawing/2014/main" id="{0E4DA0B6-17B9-4C38-BDC9-354207E0FFFE}"/>
              </a:ext>
            </a:extLst>
          </p:cNvPr>
          <p:cNvGrpSpPr/>
          <p:nvPr/>
        </p:nvGrpSpPr>
        <p:grpSpPr>
          <a:xfrm>
            <a:off x="8762430" y="3463887"/>
            <a:ext cx="384464" cy="384464"/>
            <a:chOff x="5294542" y="2380622"/>
            <a:chExt cx="384464" cy="384464"/>
          </a:xfrm>
        </p:grpSpPr>
        <p:sp>
          <p:nvSpPr>
            <p:cNvPr id="167" name="Oval 86">
              <a:extLst>
                <a:ext uri="{FF2B5EF4-FFF2-40B4-BE49-F238E27FC236}">
                  <a16:creationId xmlns:a16="http://schemas.microsoft.com/office/drawing/2014/main" id="{FA669F2C-2A1E-4E35-ADD1-DDAC4A2BD97F}"/>
                </a:ext>
              </a:extLst>
            </p:cNvPr>
            <p:cNvSpPr/>
            <p:nvPr/>
          </p:nvSpPr>
          <p:spPr>
            <a:xfrm>
              <a:off x="5294542" y="2380622"/>
              <a:ext cx="384464" cy="3844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TextBox 167">
              <a:extLst>
                <a:ext uri="{FF2B5EF4-FFF2-40B4-BE49-F238E27FC236}">
                  <a16:creationId xmlns:a16="http://schemas.microsoft.com/office/drawing/2014/main" id="{F74502F0-06B7-424A-B08B-EB4F0F0FF8DF}"/>
                </a:ext>
              </a:extLst>
            </p:cNvPr>
            <p:cNvSpPr txBox="1"/>
            <p:nvPr/>
          </p:nvSpPr>
          <p:spPr>
            <a:xfrm>
              <a:off x="5345549" y="2406283"/>
              <a:ext cx="282450"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v</a:t>
              </a:r>
            </a:p>
          </p:txBody>
        </p:sp>
      </p:grpSp>
      <p:grpSp>
        <p:nvGrpSpPr>
          <p:cNvPr id="169" name="Группа 168">
            <a:extLst>
              <a:ext uri="{FF2B5EF4-FFF2-40B4-BE49-F238E27FC236}">
                <a16:creationId xmlns:a16="http://schemas.microsoft.com/office/drawing/2014/main" id="{257B8980-0DF0-407D-89E6-6DFC8F4F68A2}"/>
              </a:ext>
            </a:extLst>
          </p:cNvPr>
          <p:cNvGrpSpPr/>
          <p:nvPr/>
        </p:nvGrpSpPr>
        <p:grpSpPr>
          <a:xfrm>
            <a:off x="8762430" y="4073611"/>
            <a:ext cx="384464" cy="384464"/>
            <a:chOff x="5294542" y="2380622"/>
            <a:chExt cx="384464" cy="384464"/>
          </a:xfrm>
        </p:grpSpPr>
        <p:sp>
          <p:nvSpPr>
            <p:cNvPr id="170" name="Oval 86">
              <a:extLst>
                <a:ext uri="{FF2B5EF4-FFF2-40B4-BE49-F238E27FC236}">
                  <a16:creationId xmlns:a16="http://schemas.microsoft.com/office/drawing/2014/main" id="{FED32B4E-B92C-4DE0-A4AA-23E749D04D2E}"/>
                </a:ext>
              </a:extLst>
            </p:cNvPr>
            <p:cNvSpPr/>
            <p:nvPr/>
          </p:nvSpPr>
          <p:spPr>
            <a:xfrm>
              <a:off x="5294542" y="2380622"/>
              <a:ext cx="384464" cy="3844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TextBox 170">
              <a:extLst>
                <a:ext uri="{FF2B5EF4-FFF2-40B4-BE49-F238E27FC236}">
                  <a16:creationId xmlns:a16="http://schemas.microsoft.com/office/drawing/2014/main" id="{C5AE3CB8-9CE0-4A8C-8CF3-E994945DB3F4}"/>
                </a:ext>
              </a:extLst>
            </p:cNvPr>
            <p:cNvSpPr txBox="1"/>
            <p:nvPr/>
          </p:nvSpPr>
          <p:spPr>
            <a:xfrm>
              <a:off x="5345549" y="2406283"/>
              <a:ext cx="282450"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v</a:t>
              </a:r>
            </a:p>
          </p:txBody>
        </p:sp>
      </p:grpSp>
      <p:grpSp>
        <p:nvGrpSpPr>
          <p:cNvPr id="172" name="Группа 171">
            <a:extLst>
              <a:ext uri="{FF2B5EF4-FFF2-40B4-BE49-F238E27FC236}">
                <a16:creationId xmlns:a16="http://schemas.microsoft.com/office/drawing/2014/main" id="{21B34979-D2BE-48FD-A7AA-A3FE8E8BBD8D}"/>
              </a:ext>
            </a:extLst>
          </p:cNvPr>
          <p:cNvGrpSpPr/>
          <p:nvPr/>
        </p:nvGrpSpPr>
        <p:grpSpPr>
          <a:xfrm>
            <a:off x="8762430" y="5293059"/>
            <a:ext cx="384464" cy="384464"/>
            <a:chOff x="5294542" y="2380622"/>
            <a:chExt cx="384464" cy="384464"/>
          </a:xfrm>
        </p:grpSpPr>
        <p:sp>
          <p:nvSpPr>
            <p:cNvPr id="173" name="Oval 86">
              <a:extLst>
                <a:ext uri="{FF2B5EF4-FFF2-40B4-BE49-F238E27FC236}">
                  <a16:creationId xmlns:a16="http://schemas.microsoft.com/office/drawing/2014/main" id="{D3BD2C8F-98E8-414F-A07C-FC54AE272B0F}"/>
                </a:ext>
              </a:extLst>
            </p:cNvPr>
            <p:cNvSpPr/>
            <p:nvPr/>
          </p:nvSpPr>
          <p:spPr>
            <a:xfrm>
              <a:off x="5294542" y="2380622"/>
              <a:ext cx="384464" cy="3844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4" name="TextBox 173">
              <a:extLst>
                <a:ext uri="{FF2B5EF4-FFF2-40B4-BE49-F238E27FC236}">
                  <a16:creationId xmlns:a16="http://schemas.microsoft.com/office/drawing/2014/main" id="{BD0E98A8-C5E1-466D-B8AB-4127963B8C24}"/>
                </a:ext>
              </a:extLst>
            </p:cNvPr>
            <p:cNvSpPr txBox="1"/>
            <p:nvPr/>
          </p:nvSpPr>
          <p:spPr>
            <a:xfrm>
              <a:off x="5345549" y="2406283"/>
              <a:ext cx="282450"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v</a:t>
              </a:r>
            </a:p>
          </p:txBody>
        </p:sp>
      </p:grpSp>
      <p:grpSp>
        <p:nvGrpSpPr>
          <p:cNvPr id="175" name="Группа 174">
            <a:extLst>
              <a:ext uri="{FF2B5EF4-FFF2-40B4-BE49-F238E27FC236}">
                <a16:creationId xmlns:a16="http://schemas.microsoft.com/office/drawing/2014/main" id="{BD90F9A6-CCB6-41A3-841A-E533517FC62B}"/>
              </a:ext>
            </a:extLst>
          </p:cNvPr>
          <p:cNvGrpSpPr/>
          <p:nvPr/>
        </p:nvGrpSpPr>
        <p:grpSpPr>
          <a:xfrm>
            <a:off x="5841723" y="5293059"/>
            <a:ext cx="384464" cy="384464"/>
            <a:chOff x="5294542" y="2380622"/>
            <a:chExt cx="384464" cy="384464"/>
          </a:xfrm>
        </p:grpSpPr>
        <p:sp>
          <p:nvSpPr>
            <p:cNvPr id="176" name="Oval 86">
              <a:extLst>
                <a:ext uri="{FF2B5EF4-FFF2-40B4-BE49-F238E27FC236}">
                  <a16:creationId xmlns:a16="http://schemas.microsoft.com/office/drawing/2014/main" id="{3B9370C8-590D-4F4B-AAA0-AA801ACB7DD9}"/>
                </a:ext>
              </a:extLst>
            </p:cNvPr>
            <p:cNvSpPr/>
            <p:nvPr/>
          </p:nvSpPr>
          <p:spPr>
            <a:xfrm>
              <a:off x="5294542" y="2380622"/>
              <a:ext cx="384464" cy="3844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B9569801-F3EA-4939-9D18-C3573C69F7A2}"/>
                </a:ext>
              </a:extLst>
            </p:cNvPr>
            <p:cNvSpPr txBox="1"/>
            <p:nvPr/>
          </p:nvSpPr>
          <p:spPr>
            <a:xfrm>
              <a:off x="5345549" y="2406283"/>
              <a:ext cx="282450"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v</a:t>
              </a:r>
            </a:p>
          </p:txBody>
        </p:sp>
      </p:grpSp>
      <p:grpSp>
        <p:nvGrpSpPr>
          <p:cNvPr id="178" name="Группа 177">
            <a:extLst>
              <a:ext uri="{FF2B5EF4-FFF2-40B4-BE49-F238E27FC236}">
                <a16:creationId xmlns:a16="http://schemas.microsoft.com/office/drawing/2014/main" id="{233112D8-094E-476B-AA92-EB5DCFFB2456}"/>
              </a:ext>
            </a:extLst>
          </p:cNvPr>
          <p:cNvGrpSpPr/>
          <p:nvPr/>
        </p:nvGrpSpPr>
        <p:grpSpPr>
          <a:xfrm>
            <a:off x="5841723" y="4683335"/>
            <a:ext cx="384464" cy="384464"/>
            <a:chOff x="5294542" y="2380622"/>
            <a:chExt cx="384464" cy="384464"/>
          </a:xfrm>
        </p:grpSpPr>
        <p:sp>
          <p:nvSpPr>
            <p:cNvPr id="179" name="Oval 86">
              <a:extLst>
                <a:ext uri="{FF2B5EF4-FFF2-40B4-BE49-F238E27FC236}">
                  <a16:creationId xmlns:a16="http://schemas.microsoft.com/office/drawing/2014/main" id="{35A7D49E-5EC5-4762-A6E8-A6EA7B17DB4A}"/>
                </a:ext>
              </a:extLst>
            </p:cNvPr>
            <p:cNvSpPr/>
            <p:nvPr/>
          </p:nvSpPr>
          <p:spPr>
            <a:xfrm>
              <a:off x="5294542" y="2380622"/>
              <a:ext cx="384464" cy="3844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TextBox 179">
              <a:extLst>
                <a:ext uri="{FF2B5EF4-FFF2-40B4-BE49-F238E27FC236}">
                  <a16:creationId xmlns:a16="http://schemas.microsoft.com/office/drawing/2014/main" id="{76299E16-F6E6-44F1-A543-B2B4DAA0135B}"/>
                </a:ext>
              </a:extLst>
            </p:cNvPr>
            <p:cNvSpPr txBox="1"/>
            <p:nvPr/>
          </p:nvSpPr>
          <p:spPr>
            <a:xfrm>
              <a:off x="5345549" y="2406283"/>
              <a:ext cx="282450"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v</a:t>
              </a:r>
            </a:p>
          </p:txBody>
        </p:sp>
      </p:grpSp>
      <p:grpSp>
        <p:nvGrpSpPr>
          <p:cNvPr id="181" name="Группа 180">
            <a:extLst>
              <a:ext uri="{FF2B5EF4-FFF2-40B4-BE49-F238E27FC236}">
                <a16:creationId xmlns:a16="http://schemas.microsoft.com/office/drawing/2014/main" id="{F14A1B0A-B8F5-41D4-908D-396CDEF2A8F6}"/>
              </a:ext>
            </a:extLst>
          </p:cNvPr>
          <p:cNvGrpSpPr/>
          <p:nvPr/>
        </p:nvGrpSpPr>
        <p:grpSpPr>
          <a:xfrm>
            <a:off x="8762430" y="4683335"/>
            <a:ext cx="384464" cy="384464"/>
            <a:chOff x="8218765" y="2369997"/>
            <a:chExt cx="384464" cy="384464"/>
          </a:xfrm>
        </p:grpSpPr>
        <p:sp>
          <p:nvSpPr>
            <p:cNvPr id="182" name="Oval 90">
              <a:extLst>
                <a:ext uri="{FF2B5EF4-FFF2-40B4-BE49-F238E27FC236}">
                  <a16:creationId xmlns:a16="http://schemas.microsoft.com/office/drawing/2014/main" id="{D24D7747-F8B2-46A8-B1AA-621DC67A2311}"/>
                </a:ext>
              </a:extLst>
            </p:cNvPr>
            <p:cNvSpPr/>
            <p:nvPr/>
          </p:nvSpPr>
          <p:spPr>
            <a:xfrm>
              <a:off x="8218765" y="2369997"/>
              <a:ext cx="384464" cy="38446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TextBox 182">
              <a:extLst>
                <a:ext uri="{FF2B5EF4-FFF2-40B4-BE49-F238E27FC236}">
                  <a16:creationId xmlns:a16="http://schemas.microsoft.com/office/drawing/2014/main" id="{59C01AF7-17D4-464A-A208-5125E0EF4231}"/>
                </a:ext>
              </a:extLst>
            </p:cNvPr>
            <p:cNvSpPr txBox="1"/>
            <p:nvPr/>
          </p:nvSpPr>
          <p:spPr>
            <a:xfrm>
              <a:off x="8261757" y="2390006"/>
              <a:ext cx="298480"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X</a:t>
              </a:r>
            </a:p>
          </p:txBody>
        </p:sp>
      </p:grpSp>
      <p:grpSp>
        <p:nvGrpSpPr>
          <p:cNvPr id="184" name="Группа 183">
            <a:extLst>
              <a:ext uri="{FF2B5EF4-FFF2-40B4-BE49-F238E27FC236}">
                <a16:creationId xmlns:a16="http://schemas.microsoft.com/office/drawing/2014/main" id="{E609E552-C27F-461A-98E3-599814BE90C8}"/>
              </a:ext>
            </a:extLst>
          </p:cNvPr>
          <p:cNvGrpSpPr/>
          <p:nvPr/>
        </p:nvGrpSpPr>
        <p:grpSpPr>
          <a:xfrm>
            <a:off x="5841723" y="3463887"/>
            <a:ext cx="384464" cy="384464"/>
            <a:chOff x="8218765" y="2369997"/>
            <a:chExt cx="384464" cy="384464"/>
          </a:xfrm>
        </p:grpSpPr>
        <p:sp>
          <p:nvSpPr>
            <p:cNvPr id="185" name="Oval 90">
              <a:extLst>
                <a:ext uri="{FF2B5EF4-FFF2-40B4-BE49-F238E27FC236}">
                  <a16:creationId xmlns:a16="http://schemas.microsoft.com/office/drawing/2014/main" id="{699118B1-3C11-4C52-A451-7379B164DE71}"/>
                </a:ext>
              </a:extLst>
            </p:cNvPr>
            <p:cNvSpPr/>
            <p:nvPr/>
          </p:nvSpPr>
          <p:spPr>
            <a:xfrm>
              <a:off x="8218765" y="2369997"/>
              <a:ext cx="384464" cy="38446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TextBox 185">
              <a:extLst>
                <a:ext uri="{FF2B5EF4-FFF2-40B4-BE49-F238E27FC236}">
                  <a16:creationId xmlns:a16="http://schemas.microsoft.com/office/drawing/2014/main" id="{C9AC1647-4EDF-4414-BC28-0378DE77FD47}"/>
                </a:ext>
              </a:extLst>
            </p:cNvPr>
            <p:cNvSpPr txBox="1"/>
            <p:nvPr/>
          </p:nvSpPr>
          <p:spPr>
            <a:xfrm>
              <a:off x="8261757" y="2390006"/>
              <a:ext cx="298480"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X</a:t>
              </a:r>
            </a:p>
          </p:txBody>
        </p:sp>
      </p:grpSp>
      <p:grpSp>
        <p:nvGrpSpPr>
          <p:cNvPr id="187" name="Группа 186">
            <a:extLst>
              <a:ext uri="{FF2B5EF4-FFF2-40B4-BE49-F238E27FC236}">
                <a16:creationId xmlns:a16="http://schemas.microsoft.com/office/drawing/2014/main" id="{DA64040D-63EA-4116-8E75-B9C4DC5C5043}"/>
              </a:ext>
            </a:extLst>
          </p:cNvPr>
          <p:cNvGrpSpPr/>
          <p:nvPr/>
        </p:nvGrpSpPr>
        <p:grpSpPr>
          <a:xfrm>
            <a:off x="5841723" y="4073611"/>
            <a:ext cx="384464" cy="384464"/>
            <a:chOff x="8218765" y="2369997"/>
            <a:chExt cx="384464" cy="384464"/>
          </a:xfrm>
        </p:grpSpPr>
        <p:sp>
          <p:nvSpPr>
            <p:cNvPr id="188" name="Oval 90">
              <a:extLst>
                <a:ext uri="{FF2B5EF4-FFF2-40B4-BE49-F238E27FC236}">
                  <a16:creationId xmlns:a16="http://schemas.microsoft.com/office/drawing/2014/main" id="{B5E3C1FA-A665-42DA-B26C-2602FCDA530D}"/>
                </a:ext>
              </a:extLst>
            </p:cNvPr>
            <p:cNvSpPr/>
            <p:nvPr/>
          </p:nvSpPr>
          <p:spPr>
            <a:xfrm>
              <a:off x="8218765" y="2369997"/>
              <a:ext cx="384464" cy="38446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TextBox 188">
              <a:extLst>
                <a:ext uri="{FF2B5EF4-FFF2-40B4-BE49-F238E27FC236}">
                  <a16:creationId xmlns:a16="http://schemas.microsoft.com/office/drawing/2014/main" id="{9B953FAA-AFCC-4A8D-9ED2-B6CA14AB4D7F}"/>
                </a:ext>
              </a:extLst>
            </p:cNvPr>
            <p:cNvSpPr txBox="1"/>
            <p:nvPr/>
          </p:nvSpPr>
          <p:spPr>
            <a:xfrm>
              <a:off x="8261757" y="2390006"/>
              <a:ext cx="298480" cy="338554"/>
            </a:xfrm>
            <a:prstGeom prst="rect">
              <a:avLst/>
            </a:prstGeom>
            <a:noFill/>
          </p:spPr>
          <p:txBody>
            <a:bodyPr wrap="none" rtlCol="0" anchor="ctr">
              <a:spAutoFit/>
            </a:bodyPr>
            <a:lstStyle/>
            <a:p>
              <a:pPr algn="ctr"/>
              <a:r>
                <a:rPr lang="en-US" sz="1600" b="1" dirty="0">
                  <a:solidFill>
                    <a:schemeClr val="bg1"/>
                  </a:solidFill>
                  <a:latin typeface="Poppins" pitchFamily="2" charset="77"/>
                  <a:cs typeface="Poppins" pitchFamily="2" charset="77"/>
                </a:rPr>
                <a:t>X</a:t>
              </a:r>
            </a:p>
          </p:txBody>
        </p:sp>
      </p:grpSp>
    </p:spTree>
    <p:extLst>
      <p:ext uri="{BB962C8B-B14F-4D97-AF65-F5344CB8AC3E}">
        <p14:creationId xmlns:p14="http://schemas.microsoft.com/office/powerpoint/2010/main" val="43606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p:txBody>
          <a:bodyPr/>
          <a:lstStyle/>
          <a:p>
            <a:fld id="{5A346923-26B5-41E0-89D7-D9BBEED0FA36}" type="slidenum">
              <a:rPr lang="ru-RU" smtClean="0"/>
              <a:t>7</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59" name="object 3">
            <a:extLst>
              <a:ext uri="{FF2B5EF4-FFF2-40B4-BE49-F238E27FC236}">
                <a16:creationId xmlns:a16="http://schemas.microsoft.com/office/drawing/2014/main" id="{D6651726-01CA-4880-8A4F-5CDE20DC0D45}"/>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Как зарегистрировать «Белый» терминал</a:t>
            </a:r>
          </a:p>
        </p:txBody>
      </p:sp>
      <p:graphicFrame>
        <p:nvGraphicFramePr>
          <p:cNvPr id="3" name="Таблица 2">
            <a:extLst>
              <a:ext uri="{FF2B5EF4-FFF2-40B4-BE49-F238E27FC236}">
                <a16:creationId xmlns:a16="http://schemas.microsoft.com/office/drawing/2014/main" id="{DFD6B960-5645-4D60-84E2-6A648A7CAF4F}"/>
              </a:ext>
            </a:extLst>
          </p:cNvPr>
          <p:cNvGraphicFramePr>
            <a:graphicFrameLocks noGrp="1"/>
          </p:cNvGraphicFramePr>
          <p:nvPr>
            <p:extLst>
              <p:ext uri="{D42A27DB-BD31-4B8C-83A1-F6EECF244321}">
                <p14:modId xmlns:p14="http://schemas.microsoft.com/office/powerpoint/2010/main" val="153299393"/>
              </p:ext>
            </p:extLst>
          </p:nvPr>
        </p:nvGraphicFramePr>
        <p:xfrm>
          <a:off x="1273766" y="2072158"/>
          <a:ext cx="9394371" cy="4157002"/>
        </p:xfrm>
        <a:graphic>
          <a:graphicData uri="http://schemas.openxmlformats.org/drawingml/2006/table">
            <a:tbl>
              <a:tblPr firstRow="1" firstCol="1" bandRow="1">
                <a:tableStyleId>{793D81CF-94F2-401A-BA57-92F5A7B2D0C5}</a:tableStyleId>
              </a:tblPr>
              <a:tblGrid>
                <a:gridCol w="2599385">
                  <a:extLst>
                    <a:ext uri="{9D8B030D-6E8A-4147-A177-3AD203B41FA5}">
                      <a16:colId xmlns:a16="http://schemas.microsoft.com/office/drawing/2014/main" val="4071485199"/>
                    </a:ext>
                  </a:extLst>
                </a:gridCol>
                <a:gridCol w="4229778">
                  <a:extLst>
                    <a:ext uri="{9D8B030D-6E8A-4147-A177-3AD203B41FA5}">
                      <a16:colId xmlns:a16="http://schemas.microsoft.com/office/drawing/2014/main" val="889777463"/>
                    </a:ext>
                  </a:extLst>
                </a:gridCol>
                <a:gridCol w="2565208">
                  <a:extLst>
                    <a:ext uri="{9D8B030D-6E8A-4147-A177-3AD203B41FA5}">
                      <a16:colId xmlns:a16="http://schemas.microsoft.com/office/drawing/2014/main" val="2290092604"/>
                    </a:ext>
                  </a:extLst>
                </a:gridCol>
              </a:tblGrid>
              <a:tr h="229214">
                <a:tc>
                  <a:txBody>
                    <a:bodyPr/>
                    <a:lstStyle/>
                    <a:p>
                      <a:pPr algn="ctr">
                        <a:lnSpc>
                          <a:spcPct val="107000"/>
                        </a:lnSpc>
                        <a:spcAft>
                          <a:spcPts val="0"/>
                        </a:spcAft>
                      </a:pPr>
                      <a:r>
                        <a:rPr lang="ru-RU" sz="1600" dirty="0">
                          <a:effectLst/>
                        </a:rPr>
                        <a:t>НАИМЕНОВАНИЕ ПОЛЯ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600" dirty="0">
                          <a:effectLst/>
                        </a:rPr>
                        <a:t>ТЕХНИЧЕСКОЕ ОПИСАНИЕ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600" dirty="0">
                          <a:effectLst/>
                        </a:rPr>
                        <a:t>КОММЕНТАРИЙ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5451161"/>
                  </a:ext>
                </a:extLst>
              </a:tr>
              <a:tr h="808679">
                <a:tc>
                  <a:txBody>
                    <a:bodyPr/>
                    <a:lstStyle/>
                    <a:p>
                      <a:pPr>
                        <a:lnSpc>
                          <a:spcPct val="107000"/>
                        </a:lnSpc>
                        <a:spcAft>
                          <a:spcPts val="0"/>
                        </a:spcAft>
                      </a:pPr>
                      <a:r>
                        <a:rPr lang="en-US" sz="1400">
                          <a:effectLst/>
                        </a:rPr>
                        <a:t>ID </a:t>
                      </a:r>
                      <a:r>
                        <a:rPr lang="ru-RU" sz="1400">
                          <a:effectLst/>
                        </a:rPr>
                        <a:t>банка-эквайера</a:t>
                      </a:r>
                    </a:p>
                    <a:p>
                      <a:pPr>
                        <a:lnSpc>
                          <a:spcPct val="107000"/>
                        </a:lnSpc>
                        <a:spcAft>
                          <a:spcPts val="0"/>
                        </a:spcAft>
                      </a:pPr>
                      <a:r>
                        <a:rPr lang="ru-RU" sz="1400">
                          <a:effectLst/>
                        </a:rPr>
                        <a:t>(</a:t>
                      </a:r>
                      <a:r>
                        <a:rPr lang="en-US" sz="1400">
                          <a:effectLst/>
                        </a:rPr>
                        <a:t>AcquirerId</a:t>
                      </a:r>
                      <a:r>
                        <a:rPr lang="ru-RU"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400" dirty="0">
                          <a:effectLst/>
                        </a:rPr>
                        <a:t>Идентификатор института эквайера:</a:t>
                      </a:r>
                    </a:p>
                    <a:p>
                      <a:pPr marL="342900" lvl="0" indent="-342900">
                        <a:lnSpc>
                          <a:spcPct val="107000"/>
                        </a:lnSpc>
                        <a:spcBef>
                          <a:spcPts val="300"/>
                        </a:spcBef>
                        <a:spcAft>
                          <a:spcPts val="0"/>
                        </a:spcAft>
                        <a:buFont typeface="Symbol" panose="05050102010706020507" pitchFamily="18" charset="2"/>
                        <a:buChar char=""/>
                      </a:pPr>
                      <a:r>
                        <a:rPr lang="ru-RU" sz="1400" dirty="0">
                          <a:effectLst/>
                        </a:rPr>
                        <a:t>отражает значение поля</a:t>
                      </a:r>
                      <a:r>
                        <a:rPr lang="en-US" sz="1400" dirty="0">
                          <a:effectLst/>
                        </a:rPr>
                        <a:t> 32 </a:t>
                      </a:r>
                      <a:r>
                        <a:rPr lang="ru-RU" sz="1400" dirty="0">
                          <a:effectLst/>
                        </a:rPr>
                        <a:t>НСПК</a:t>
                      </a:r>
                      <a:r>
                        <a:rPr lang="en-US" sz="1400" dirty="0">
                          <a:effectLst/>
                        </a:rPr>
                        <a:t> — Acquiring Institution Identification Code</a:t>
                      </a:r>
                      <a:endParaRPr lang="ru-RU"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0"/>
                        </a:spcAft>
                      </a:pPr>
                      <a:r>
                        <a:rPr lang="ru-RU" sz="1400" dirty="0">
                          <a:effectLst/>
                        </a:rPr>
                        <a:t>Присваивается банку-эквайеру в ПС Мир. До 11 символов.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2873845"/>
                  </a:ext>
                </a:extLst>
              </a:tr>
              <a:tr h="908284">
                <a:tc>
                  <a:txBody>
                    <a:bodyPr/>
                    <a:lstStyle/>
                    <a:p>
                      <a:pPr>
                        <a:lnSpc>
                          <a:spcPct val="107000"/>
                        </a:lnSpc>
                        <a:spcAft>
                          <a:spcPts val="0"/>
                        </a:spcAft>
                      </a:pPr>
                      <a:r>
                        <a:rPr lang="en-US" sz="1400" dirty="0">
                          <a:effectLst/>
                        </a:rPr>
                        <a:t>ID</a:t>
                      </a:r>
                      <a:r>
                        <a:rPr lang="ru-RU" sz="1400" dirty="0">
                          <a:effectLst/>
                        </a:rPr>
                        <a:t> продавца</a:t>
                      </a:r>
                    </a:p>
                    <a:p>
                      <a:pPr>
                        <a:lnSpc>
                          <a:spcPct val="107000"/>
                        </a:lnSpc>
                        <a:spcAft>
                          <a:spcPts val="0"/>
                        </a:spcAft>
                      </a:pPr>
                      <a:r>
                        <a:rPr lang="ru-RU" sz="1400" dirty="0">
                          <a:effectLst/>
                        </a:rPr>
                        <a:t>(</a:t>
                      </a:r>
                      <a:r>
                        <a:rPr lang="en-US" sz="1400" dirty="0" err="1">
                          <a:effectLst/>
                        </a:rPr>
                        <a:t>CardAcceptorId</a:t>
                      </a: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400" dirty="0">
                          <a:effectLst/>
                        </a:rPr>
                        <a:t>Идентификатор продавца – владельца терминала:</a:t>
                      </a:r>
                    </a:p>
                    <a:p>
                      <a:pPr marL="342900" lvl="0" indent="-342900">
                        <a:lnSpc>
                          <a:spcPct val="107000"/>
                        </a:lnSpc>
                        <a:spcBef>
                          <a:spcPts val="300"/>
                        </a:spcBef>
                        <a:spcAft>
                          <a:spcPts val="0"/>
                        </a:spcAft>
                        <a:buFont typeface="Symbol" panose="05050102010706020507" pitchFamily="18" charset="2"/>
                        <a:buChar char=""/>
                      </a:pPr>
                      <a:r>
                        <a:rPr lang="ru-RU" sz="1400" dirty="0">
                          <a:effectLst/>
                        </a:rPr>
                        <a:t>отражает значение поля</a:t>
                      </a:r>
                      <a:r>
                        <a:rPr lang="en-US" sz="1400" dirty="0">
                          <a:effectLst/>
                        </a:rPr>
                        <a:t> 42 </a:t>
                      </a:r>
                      <a:r>
                        <a:rPr lang="ru-RU" sz="1400" dirty="0">
                          <a:effectLst/>
                        </a:rPr>
                        <a:t>НСПК</a:t>
                      </a:r>
                      <a:r>
                        <a:rPr lang="en-US" sz="1400" dirty="0">
                          <a:effectLst/>
                        </a:rPr>
                        <a:t> — Card Acceptor Identification Code </a:t>
                      </a:r>
                      <a:endParaRPr lang="ru-RU"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0"/>
                        </a:spcAft>
                      </a:pPr>
                      <a:r>
                        <a:rPr lang="ru-RU" sz="1400">
                          <a:effectLst/>
                        </a:rPr>
                        <a:t>Уникальный код ТСП. Присваивается банком-эквайером. До 15 символов.</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26771820"/>
                  </a:ext>
                </a:extLst>
              </a:tr>
              <a:tr h="1095369">
                <a:tc>
                  <a:txBody>
                    <a:bodyPr/>
                    <a:lstStyle/>
                    <a:p>
                      <a:pPr>
                        <a:lnSpc>
                          <a:spcPct val="107000"/>
                        </a:lnSpc>
                        <a:spcAft>
                          <a:spcPts val="0"/>
                        </a:spcAft>
                      </a:pPr>
                      <a:r>
                        <a:rPr lang="en-US" sz="1400">
                          <a:effectLst/>
                        </a:rPr>
                        <a:t>ID </a:t>
                      </a:r>
                      <a:r>
                        <a:rPr lang="ru-RU" sz="1400">
                          <a:effectLst/>
                        </a:rPr>
                        <a:t>терминала</a:t>
                      </a:r>
                    </a:p>
                    <a:p>
                      <a:pPr>
                        <a:lnSpc>
                          <a:spcPct val="107000"/>
                        </a:lnSpc>
                        <a:spcAft>
                          <a:spcPts val="0"/>
                        </a:spcAft>
                      </a:pPr>
                      <a:r>
                        <a:rPr lang="ru-RU" sz="1400">
                          <a:effectLst/>
                        </a:rPr>
                        <a:t>(</a:t>
                      </a:r>
                      <a:r>
                        <a:rPr lang="en-US" sz="1400">
                          <a:effectLst/>
                        </a:rPr>
                        <a:t>CardAcceptorTerminalId</a:t>
                      </a:r>
                      <a:r>
                        <a:rPr lang="ru-RU"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400">
                          <a:effectLst/>
                        </a:rPr>
                        <a:t>Идентификатор терминала:</a:t>
                      </a:r>
                    </a:p>
                    <a:p>
                      <a:pPr marL="342900" lvl="0" indent="-342900">
                        <a:lnSpc>
                          <a:spcPct val="107000"/>
                        </a:lnSpc>
                        <a:spcBef>
                          <a:spcPts val="300"/>
                        </a:spcBef>
                        <a:spcAft>
                          <a:spcPts val="0"/>
                        </a:spcAft>
                        <a:buFont typeface="Symbol" panose="05050102010706020507" pitchFamily="18" charset="2"/>
                        <a:buChar char=""/>
                      </a:pPr>
                      <a:r>
                        <a:rPr lang="ru-RU" sz="1400">
                          <a:effectLst/>
                        </a:rPr>
                        <a:t>отражает значение поля</a:t>
                      </a:r>
                      <a:r>
                        <a:rPr lang="en-US" sz="1400">
                          <a:effectLst/>
                        </a:rPr>
                        <a:t> 41 </a:t>
                      </a:r>
                      <a:r>
                        <a:rPr lang="ru-RU" sz="1400">
                          <a:effectLst/>
                        </a:rPr>
                        <a:t>НСПК</a:t>
                      </a:r>
                      <a:r>
                        <a:rPr lang="en-US" sz="1400">
                          <a:effectLst/>
                        </a:rPr>
                        <a:t> — Card Acceptor Terminal Identification</a:t>
                      </a:r>
                      <a:endParaRPr lang="ru-RU" sz="16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0"/>
                        </a:spcAft>
                      </a:pPr>
                      <a:r>
                        <a:rPr lang="ru-RU" sz="1400">
                          <a:effectLst/>
                        </a:rPr>
                        <a:t>Уникальный код терминала. Присваивается банком-эквайером. До 8 символов.</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3902287"/>
                  </a:ext>
                </a:extLst>
              </a:tr>
              <a:tr h="1095369">
                <a:tc>
                  <a:txBody>
                    <a:bodyPr/>
                    <a:lstStyle/>
                    <a:p>
                      <a:pPr>
                        <a:lnSpc>
                          <a:spcPct val="107000"/>
                        </a:lnSpc>
                        <a:spcAft>
                          <a:spcPts val="0"/>
                        </a:spcAft>
                      </a:pPr>
                      <a:r>
                        <a:rPr lang="ru-RU" sz="1400">
                          <a:effectLst/>
                        </a:rPr>
                        <a:t>Код категории продавца</a:t>
                      </a:r>
                    </a:p>
                    <a:p>
                      <a:pPr>
                        <a:lnSpc>
                          <a:spcPct val="107000"/>
                        </a:lnSpc>
                        <a:spcAft>
                          <a:spcPts val="0"/>
                        </a:spcAft>
                      </a:pPr>
                      <a:r>
                        <a:rPr lang="ru-RU" sz="1400">
                          <a:effectLst/>
                        </a:rPr>
                        <a:t>(</a:t>
                      </a:r>
                      <a:r>
                        <a:rPr lang="en-US" sz="1400">
                          <a:effectLst/>
                        </a:rPr>
                        <a:t>MCC</a:t>
                      </a:r>
                      <a:r>
                        <a:rPr lang="ru-RU"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400" dirty="0">
                          <a:effectLst/>
                        </a:rPr>
                        <a:t>Код вида деятельности терминала:</a:t>
                      </a:r>
                    </a:p>
                    <a:p>
                      <a:pPr marL="342900" lvl="0" indent="-342900">
                        <a:lnSpc>
                          <a:spcPct val="107000"/>
                        </a:lnSpc>
                        <a:spcBef>
                          <a:spcPts val="300"/>
                        </a:spcBef>
                        <a:spcAft>
                          <a:spcPts val="0"/>
                        </a:spcAft>
                        <a:buFont typeface="Symbol" panose="05050102010706020507" pitchFamily="18" charset="2"/>
                        <a:buChar char=""/>
                      </a:pPr>
                      <a:r>
                        <a:rPr lang="ru-RU" sz="1400" dirty="0">
                          <a:effectLst/>
                        </a:rPr>
                        <a:t>отражает значение поля 18 НСПК — </a:t>
                      </a:r>
                      <a:r>
                        <a:rPr lang="en-US" sz="1400" dirty="0">
                          <a:effectLst/>
                        </a:rPr>
                        <a:t>Merchant Type</a:t>
                      </a:r>
                      <a:endParaRPr lang="ru-RU"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07000"/>
                        </a:lnSpc>
                        <a:spcAft>
                          <a:spcPts val="0"/>
                        </a:spcAft>
                      </a:pPr>
                      <a:r>
                        <a:rPr lang="ru-RU" sz="1400" dirty="0">
                          <a:effectLst/>
                        </a:rPr>
                        <a:t>Уникальный код вида деятельности. Присваивается банком-эквайером. До 4 символов</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8537323"/>
                  </a:ext>
                </a:extLst>
              </a:tr>
            </a:tbl>
          </a:graphicData>
        </a:graphic>
      </p:graphicFrame>
      <p:sp>
        <p:nvSpPr>
          <p:cNvPr id="4" name="Прямоугольник 3">
            <a:extLst>
              <a:ext uri="{FF2B5EF4-FFF2-40B4-BE49-F238E27FC236}">
                <a16:creationId xmlns:a16="http://schemas.microsoft.com/office/drawing/2014/main" id="{EEDA3E77-60BE-4703-9BD1-2CF12A9D1175}"/>
              </a:ext>
            </a:extLst>
          </p:cNvPr>
          <p:cNvSpPr/>
          <p:nvPr/>
        </p:nvSpPr>
        <p:spPr>
          <a:xfrm>
            <a:off x="378717" y="987014"/>
            <a:ext cx="10104882" cy="923330"/>
          </a:xfrm>
          <a:prstGeom prst="rect">
            <a:avLst/>
          </a:prstGeom>
        </p:spPr>
        <p:txBody>
          <a:bodyPr wrap="none">
            <a:spAutoFit/>
          </a:bodyPr>
          <a:lstStyle/>
          <a:p>
            <a:pPr marL="342900" indent="-342900">
              <a:buFont typeface="+mj-lt"/>
              <a:buAutoNum type="arabicPeriod"/>
            </a:pPr>
            <a:r>
              <a:rPr lang="ru-RU" dirty="0"/>
              <a:t>Зайти в личный кабинет на портале </a:t>
            </a:r>
            <a:r>
              <a:rPr lang="en-US" dirty="0"/>
              <a:t>pro</a:t>
            </a:r>
            <a:r>
              <a:rPr lang="ru-RU" dirty="0"/>
              <a:t>.</a:t>
            </a:r>
            <a:r>
              <a:rPr lang="en-US" dirty="0"/>
              <a:t>culture</a:t>
            </a:r>
            <a:r>
              <a:rPr lang="ru-RU" dirty="0"/>
              <a:t>.</a:t>
            </a:r>
            <a:r>
              <a:rPr lang="en-US" dirty="0" err="1"/>
              <a:t>ru</a:t>
            </a:r>
            <a:endParaRPr lang="ru-RU" dirty="0"/>
          </a:p>
          <a:p>
            <a:pPr marL="342900" indent="-342900">
              <a:buFont typeface="+mj-lt"/>
              <a:buAutoNum type="arabicPeriod"/>
            </a:pPr>
            <a:r>
              <a:rPr lang="ru-RU" dirty="0"/>
              <a:t>Заполнить заявку на подключение к программе «Пушкинская карта»</a:t>
            </a:r>
          </a:p>
          <a:p>
            <a:pPr marL="342900" indent="-342900">
              <a:buFont typeface="+mj-lt"/>
              <a:buAutoNum type="arabicPeriod"/>
            </a:pPr>
            <a:r>
              <a:rPr lang="ru-RU" dirty="0"/>
              <a:t>Заполнить поля регистрации «Белого» терминала (если их несколько, то заполнить по каждому):</a:t>
            </a:r>
            <a:endParaRPr lang="ru-RU" sz="1400" dirty="0"/>
          </a:p>
        </p:txBody>
      </p:sp>
      <p:sp>
        <p:nvSpPr>
          <p:cNvPr id="6" name="Прямоугольник 5">
            <a:extLst>
              <a:ext uri="{FF2B5EF4-FFF2-40B4-BE49-F238E27FC236}">
                <a16:creationId xmlns:a16="http://schemas.microsoft.com/office/drawing/2014/main" id="{6C81504B-7155-4F5A-9ABB-71B5C23EC226}"/>
              </a:ext>
            </a:extLst>
          </p:cNvPr>
          <p:cNvSpPr/>
          <p:nvPr/>
        </p:nvSpPr>
        <p:spPr>
          <a:xfrm>
            <a:off x="1273766" y="6371561"/>
            <a:ext cx="6148222" cy="307777"/>
          </a:xfrm>
          <a:prstGeom prst="rect">
            <a:avLst/>
          </a:prstGeom>
        </p:spPr>
        <p:txBody>
          <a:bodyPr wrap="none">
            <a:spAutoFit/>
          </a:bodyPr>
          <a:lstStyle/>
          <a:p>
            <a:r>
              <a:rPr lang="ru-RU" sz="1400" dirty="0"/>
              <a:t>Чтобы узнать значения этих полей, необходимо обратиться к банку-эквайеру.</a:t>
            </a:r>
          </a:p>
        </p:txBody>
      </p:sp>
    </p:spTree>
    <p:extLst>
      <p:ext uri="{BB962C8B-B14F-4D97-AF65-F5344CB8AC3E}">
        <p14:creationId xmlns:p14="http://schemas.microsoft.com/office/powerpoint/2010/main" val="256907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p:txBody>
          <a:bodyPr/>
          <a:lstStyle/>
          <a:p>
            <a:fld id="{5A346923-26B5-41E0-89D7-D9BBEED0FA36}" type="slidenum">
              <a:rPr lang="ru-RU" smtClean="0"/>
              <a:t>8</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59" name="object 3">
            <a:extLst>
              <a:ext uri="{FF2B5EF4-FFF2-40B4-BE49-F238E27FC236}">
                <a16:creationId xmlns:a16="http://schemas.microsoft.com/office/drawing/2014/main" id="{D6651726-01CA-4880-8A4F-5CDE20DC0D45}"/>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Как зарегистрировать «Белый» терминал</a:t>
            </a:r>
          </a:p>
        </p:txBody>
      </p:sp>
      <p:sp>
        <p:nvSpPr>
          <p:cNvPr id="8" name="Прямоугольник 7">
            <a:extLst>
              <a:ext uri="{FF2B5EF4-FFF2-40B4-BE49-F238E27FC236}">
                <a16:creationId xmlns:a16="http://schemas.microsoft.com/office/drawing/2014/main" id="{35883252-3319-4743-8756-F0B6E5E1558E}"/>
              </a:ext>
            </a:extLst>
          </p:cNvPr>
          <p:cNvSpPr/>
          <p:nvPr/>
        </p:nvSpPr>
        <p:spPr>
          <a:xfrm>
            <a:off x="210025" y="846972"/>
            <a:ext cx="11491643" cy="5940088"/>
          </a:xfrm>
          <a:prstGeom prst="rect">
            <a:avLst/>
          </a:prstGeom>
        </p:spPr>
        <p:txBody>
          <a:bodyPr wrap="square">
            <a:spAutoFit/>
          </a:bodyPr>
          <a:lstStyle/>
          <a:p>
            <a:r>
              <a:rPr lang="ru-RU" sz="2400" b="1" dirty="0">
                <a:solidFill>
                  <a:srgbClr val="FF0000"/>
                </a:solidFill>
              </a:rPr>
              <a:t>Можно ли указать на </a:t>
            </a:r>
            <a:r>
              <a:rPr lang="ru-RU" sz="2400" b="1" dirty="0" err="1">
                <a:solidFill>
                  <a:srgbClr val="FF0000"/>
                </a:solidFill>
              </a:rPr>
              <a:t>ПРО.Культуре</a:t>
            </a:r>
            <a:r>
              <a:rPr lang="ru-RU" sz="2400" b="1" dirty="0">
                <a:solidFill>
                  <a:srgbClr val="FF0000"/>
                </a:solidFill>
              </a:rPr>
              <a:t> информацию о тех терминалах, которые мы используем сейчас? </a:t>
            </a:r>
          </a:p>
          <a:p>
            <a:endParaRPr lang="ru-RU" sz="2400" dirty="0"/>
          </a:p>
          <a:p>
            <a:r>
              <a:rPr lang="ru-RU" sz="2400" b="1" dirty="0"/>
              <a:t>Ответ первый: </a:t>
            </a:r>
            <a:r>
              <a:rPr lang="ru-RU" sz="2400" dirty="0"/>
              <a:t>Да, можно. Для этого вся ваша афиша мероприятий должна быть согласована для участия в проекте Пушкинская карта. Заведите всю вашу афишу на портал </a:t>
            </a:r>
            <a:r>
              <a:rPr lang="ru-RU" sz="2400" dirty="0" err="1"/>
              <a:t>ПРО.Культура</a:t>
            </a:r>
            <a:r>
              <a:rPr lang="ru-RU" sz="2400" dirty="0"/>
              <a:t>, мероприятия будут рассмотрены экспертным советом, внесите информацию о всех терминалах, которые вы сейчас используете для продажи билетов и с этого момента все ваши терминалы станут белыми. </a:t>
            </a:r>
          </a:p>
          <a:p>
            <a:endParaRPr lang="ru-RU" sz="2000" dirty="0"/>
          </a:p>
          <a:p>
            <a:r>
              <a:rPr lang="ru-RU" sz="2400" b="1" dirty="0">
                <a:solidFill>
                  <a:srgbClr val="FF0000"/>
                </a:solidFill>
              </a:rPr>
              <a:t>ВАЖНО!!!</a:t>
            </a:r>
          </a:p>
          <a:p>
            <a:r>
              <a:rPr lang="ru-RU" sz="2400" b="1" dirty="0"/>
              <a:t>Ответ второй: </a:t>
            </a:r>
            <a:r>
              <a:rPr lang="ru-RU" sz="2400" dirty="0"/>
              <a:t>Попросите ваш Банк-эквайер </a:t>
            </a:r>
            <a:r>
              <a:rPr lang="ru-RU" sz="2400" b="1" dirty="0"/>
              <a:t>завести вам еще один </a:t>
            </a:r>
            <a:r>
              <a:rPr lang="ru-RU" sz="2400" b="1" dirty="0" err="1"/>
              <a:t>merchantID</a:t>
            </a:r>
            <a:r>
              <a:rPr lang="ru-RU" sz="2400" b="1" dirty="0"/>
              <a:t> </a:t>
            </a:r>
            <a:r>
              <a:rPr lang="ru-RU" sz="2400" dirty="0"/>
              <a:t>для использования в одном терминале и зарегистрируйте в белом списке о нем информацию. С этого момента связка терминала и дополнительного </a:t>
            </a:r>
            <a:r>
              <a:rPr lang="en-US" sz="2400" dirty="0" err="1"/>
              <a:t>merchantID</a:t>
            </a:r>
            <a:r>
              <a:rPr lang="en-US" sz="2400" dirty="0"/>
              <a:t> </a:t>
            </a:r>
            <a:r>
              <a:rPr lang="ru-RU" sz="2400" dirty="0"/>
              <a:t>станет белой. Настройте ваш терминал так, чтобы при оплате Пушкинской картой, использовалась именно белая комбинация (настроить свои технологии именно так поможет ваша билетная система). </a:t>
            </a:r>
          </a:p>
        </p:txBody>
      </p:sp>
    </p:spTree>
    <p:extLst>
      <p:ext uri="{BB962C8B-B14F-4D97-AF65-F5344CB8AC3E}">
        <p14:creationId xmlns:p14="http://schemas.microsoft.com/office/powerpoint/2010/main" val="914935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0DCA0662-CDFA-427C-8344-54DA5E090A78}"/>
              </a:ext>
            </a:extLst>
          </p:cNvPr>
          <p:cNvSpPr>
            <a:spLocks noGrp="1"/>
          </p:cNvSpPr>
          <p:nvPr>
            <p:ph type="sldNum" sz="quarter" idx="12"/>
          </p:nvPr>
        </p:nvSpPr>
        <p:spPr/>
        <p:txBody>
          <a:bodyPr/>
          <a:lstStyle/>
          <a:p>
            <a:fld id="{5A346923-26B5-41E0-89D7-D9BBEED0FA36}" type="slidenum">
              <a:rPr lang="ru-RU" smtClean="0"/>
              <a:t>9</a:t>
            </a:fld>
            <a:endParaRPr lang="ru-RU" dirty="0"/>
          </a:p>
        </p:txBody>
      </p:sp>
      <p:sp>
        <p:nvSpPr>
          <p:cNvPr id="5" name="Прямоугольник 4">
            <a:extLst>
              <a:ext uri="{FF2B5EF4-FFF2-40B4-BE49-F238E27FC236}">
                <a16:creationId xmlns:a16="http://schemas.microsoft.com/office/drawing/2014/main" id="{A40CD254-1A5C-4341-B97A-D60EB9B72D4F}"/>
              </a:ext>
            </a:extLst>
          </p:cNvPr>
          <p:cNvSpPr/>
          <p:nvPr/>
        </p:nvSpPr>
        <p:spPr>
          <a:xfrm>
            <a:off x="0" y="-12999"/>
            <a:ext cx="12192000" cy="838200"/>
          </a:xfrm>
          <a:prstGeom prst="rect">
            <a:avLst/>
          </a:prstGeom>
          <a:solidFill>
            <a:srgbClr val="37383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n-lt"/>
              <a:ea typeface="+mn-ea"/>
              <a:cs typeface="+mn-cs"/>
              <a:sym typeface="Helvetica"/>
            </a:endParaRPr>
          </a:p>
        </p:txBody>
      </p:sp>
      <p:sp>
        <p:nvSpPr>
          <p:cNvPr id="159" name="object 3">
            <a:extLst>
              <a:ext uri="{FF2B5EF4-FFF2-40B4-BE49-F238E27FC236}">
                <a16:creationId xmlns:a16="http://schemas.microsoft.com/office/drawing/2014/main" id="{D6651726-01CA-4880-8A4F-5CDE20DC0D45}"/>
              </a:ext>
            </a:extLst>
          </p:cNvPr>
          <p:cNvSpPr txBox="1"/>
          <p:nvPr/>
        </p:nvSpPr>
        <p:spPr>
          <a:xfrm>
            <a:off x="381000" y="166530"/>
            <a:ext cx="9271305" cy="443070"/>
          </a:xfrm>
          <a:prstGeom prst="rect">
            <a:avLst/>
          </a:prstGeom>
        </p:spPr>
        <p:txBody>
          <a:bodyPr vert="horz" wrap="square" lIns="0" tIns="12065" rIns="0" bIns="0" rtlCol="0">
            <a:spAutoFit/>
          </a:bodyPr>
          <a:lstStyle/>
          <a:p>
            <a:pPr marL="12700">
              <a:lnSpc>
                <a:spcPct val="100000"/>
              </a:lnSpc>
              <a:spcBef>
                <a:spcPts val="95"/>
              </a:spcBef>
            </a:pPr>
            <a:r>
              <a:rPr lang="ru-RU" sz="2800" b="1" dirty="0">
                <a:solidFill>
                  <a:schemeClr val="bg1"/>
                </a:solidFill>
              </a:rPr>
              <a:t>Базовые сценарии</a:t>
            </a:r>
          </a:p>
        </p:txBody>
      </p:sp>
      <p:sp>
        <p:nvSpPr>
          <p:cNvPr id="12" name="Rectangle 3">
            <a:extLst>
              <a:ext uri="{FF2B5EF4-FFF2-40B4-BE49-F238E27FC236}">
                <a16:creationId xmlns:a16="http://schemas.microsoft.com/office/drawing/2014/main" id="{A6564C74-23DE-496D-BF91-3907B2256583}"/>
              </a:ext>
            </a:extLst>
          </p:cNvPr>
          <p:cNvSpPr/>
          <p:nvPr/>
        </p:nvSpPr>
        <p:spPr>
          <a:xfrm>
            <a:off x="494368" y="1548067"/>
            <a:ext cx="4719068" cy="43682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TextBox 12">
            <a:extLst>
              <a:ext uri="{FF2B5EF4-FFF2-40B4-BE49-F238E27FC236}">
                <a16:creationId xmlns:a16="http://schemas.microsoft.com/office/drawing/2014/main" id="{A18E23E6-3A93-4CD5-8AAF-9ABB6645C72E}"/>
              </a:ext>
            </a:extLst>
          </p:cNvPr>
          <p:cNvSpPr txBox="1"/>
          <p:nvPr/>
        </p:nvSpPr>
        <p:spPr>
          <a:xfrm>
            <a:off x="562547" y="1581812"/>
            <a:ext cx="4650889" cy="369332"/>
          </a:xfrm>
          <a:prstGeom prst="rect">
            <a:avLst/>
          </a:prstGeom>
          <a:noFill/>
        </p:spPr>
        <p:txBody>
          <a:bodyPr wrap="none" rtlCol="0" anchor="b" anchorCtr="0">
            <a:spAutoFit/>
          </a:bodyPr>
          <a:lstStyle/>
          <a:p>
            <a:r>
              <a:rPr lang="ru-RU" b="1" dirty="0">
                <a:solidFill>
                  <a:schemeClr val="bg1"/>
                </a:solidFill>
                <a:latin typeface="Poppins" pitchFamily="2" charset="77"/>
                <a:ea typeface="League Spartan" charset="0"/>
                <a:cs typeface="Poppins" pitchFamily="2" charset="77"/>
              </a:rPr>
              <a:t>РЕАЛИЗАЦИЯ ЧЕРЕЗ БИЛЕТНОГО ОПЕРАТОРА</a:t>
            </a:r>
            <a:endParaRPr lang="en-US" b="1" dirty="0">
              <a:solidFill>
                <a:schemeClr val="bg1"/>
              </a:solidFill>
              <a:latin typeface="Poppins" pitchFamily="2" charset="77"/>
              <a:ea typeface="League Spartan" charset="0"/>
              <a:cs typeface="Poppins" pitchFamily="2" charset="77"/>
            </a:endParaRPr>
          </a:p>
        </p:txBody>
      </p:sp>
      <p:sp>
        <p:nvSpPr>
          <p:cNvPr id="14" name="Subtitle 2">
            <a:extLst>
              <a:ext uri="{FF2B5EF4-FFF2-40B4-BE49-F238E27FC236}">
                <a16:creationId xmlns:a16="http://schemas.microsoft.com/office/drawing/2014/main" id="{E72AA22D-CD05-4D42-BD5D-D43476E23EE0}"/>
              </a:ext>
            </a:extLst>
          </p:cNvPr>
          <p:cNvSpPr txBox="1">
            <a:spLocks/>
          </p:cNvSpPr>
          <p:nvPr/>
        </p:nvSpPr>
        <p:spPr>
          <a:xfrm>
            <a:off x="535997" y="2107590"/>
            <a:ext cx="4677439" cy="207749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Обратиться к своему билетному оператору</a:t>
            </a:r>
          </a:p>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Билетный оператор должен </a:t>
            </a:r>
            <a:r>
              <a:rPr lang="ru-RU" sz="14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самостоятельно</a:t>
            </a: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выделить новый «белый» терминал, через который будут продаваться билеты </a:t>
            </a:r>
            <a:r>
              <a:rPr lang="ru-RU" sz="14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только</a:t>
            </a: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мероприятия, прошедшие модерацию для «Пушкинской карты»</a:t>
            </a:r>
          </a:p>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Получить от него реквизиты терминала для регистрации в личном кабинете на портале pro.culture.ru.</a:t>
            </a:r>
            <a:endPar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5" name="TextBox 14">
            <a:extLst>
              <a:ext uri="{FF2B5EF4-FFF2-40B4-BE49-F238E27FC236}">
                <a16:creationId xmlns:a16="http://schemas.microsoft.com/office/drawing/2014/main" id="{0EC8C375-678B-4B24-883A-33C76E6D1040}"/>
              </a:ext>
            </a:extLst>
          </p:cNvPr>
          <p:cNvSpPr txBox="1"/>
          <p:nvPr/>
        </p:nvSpPr>
        <p:spPr>
          <a:xfrm>
            <a:off x="479619" y="930990"/>
            <a:ext cx="476412" cy="784830"/>
          </a:xfrm>
          <a:prstGeom prst="rect">
            <a:avLst/>
          </a:prstGeom>
          <a:noFill/>
        </p:spPr>
        <p:txBody>
          <a:bodyPr wrap="none" rtlCol="0" anchor="ctr" anchorCtr="0">
            <a:spAutoFit/>
          </a:bodyPr>
          <a:lstStyle/>
          <a:p>
            <a:r>
              <a:rPr lang="en-US" sz="4500" b="1" dirty="0">
                <a:solidFill>
                  <a:schemeClr val="tx2"/>
                </a:solidFill>
                <a:latin typeface="Poppins" pitchFamily="2" charset="77"/>
                <a:ea typeface="League Spartan" charset="0"/>
                <a:cs typeface="Poppins" pitchFamily="2" charset="77"/>
              </a:rPr>
              <a:t>1</a:t>
            </a:r>
          </a:p>
        </p:txBody>
      </p:sp>
      <p:sp>
        <p:nvSpPr>
          <p:cNvPr id="16" name="Rectangle 3">
            <a:extLst>
              <a:ext uri="{FF2B5EF4-FFF2-40B4-BE49-F238E27FC236}">
                <a16:creationId xmlns:a16="http://schemas.microsoft.com/office/drawing/2014/main" id="{44545C64-C0E9-473C-A58A-2C7F331EB451}"/>
              </a:ext>
            </a:extLst>
          </p:cNvPr>
          <p:cNvSpPr/>
          <p:nvPr/>
        </p:nvSpPr>
        <p:spPr>
          <a:xfrm>
            <a:off x="6496026" y="1548067"/>
            <a:ext cx="5378484" cy="4368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TextBox 16">
            <a:extLst>
              <a:ext uri="{FF2B5EF4-FFF2-40B4-BE49-F238E27FC236}">
                <a16:creationId xmlns:a16="http://schemas.microsoft.com/office/drawing/2014/main" id="{A0D6A1FA-2D03-425D-B7B8-35DA5263ACEB}"/>
              </a:ext>
            </a:extLst>
          </p:cNvPr>
          <p:cNvSpPr txBox="1"/>
          <p:nvPr/>
        </p:nvSpPr>
        <p:spPr>
          <a:xfrm>
            <a:off x="6564205" y="1581812"/>
            <a:ext cx="5241756" cy="369332"/>
          </a:xfrm>
          <a:prstGeom prst="rect">
            <a:avLst/>
          </a:prstGeom>
          <a:noFill/>
        </p:spPr>
        <p:txBody>
          <a:bodyPr wrap="none" rtlCol="0" anchor="b" anchorCtr="0">
            <a:spAutoFit/>
          </a:bodyPr>
          <a:lstStyle/>
          <a:p>
            <a:r>
              <a:rPr lang="ru-RU" b="1" dirty="0">
                <a:solidFill>
                  <a:schemeClr val="bg1"/>
                </a:solidFill>
                <a:latin typeface="Poppins" pitchFamily="2" charset="77"/>
                <a:ea typeface="League Spartan" charset="0"/>
                <a:cs typeface="Poppins" pitchFamily="2" charset="77"/>
              </a:rPr>
              <a:t>РЕАЛИЗАЦИЯ ЧЕРЕЗ ИНТЕРНЕТ САМОСТОЯТЕЛЬНО</a:t>
            </a:r>
            <a:endParaRPr lang="en-US" b="1" dirty="0">
              <a:solidFill>
                <a:schemeClr val="bg1"/>
              </a:solidFill>
              <a:latin typeface="Poppins" pitchFamily="2" charset="77"/>
              <a:ea typeface="League Spartan" charset="0"/>
              <a:cs typeface="Poppins" pitchFamily="2" charset="77"/>
            </a:endParaRPr>
          </a:p>
        </p:txBody>
      </p:sp>
      <p:sp>
        <p:nvSpPr>
          <p:cNvPr id="18" name="Subtitle 2">
            <a:extLst>
              <a:ext uri="{FF2B5EF4-FFF2-40B4-BE49-F238E27FC236}">
                <a16:creationId xmlns:a16="http://schemas.microsoft.com/office/drawing/2014/main" id="{AAB0E034-3CD7-4925-B3FA-3B412F8BA8AE}"/>
              </a:ext>
            </a:extLst>
          </p:cNvPr>
          <p:cNvSpPr txBox="1">
            <a:spLocks/>
          </p:cNvSpPr>
          <p:nvPr/>
        </p:nvSpPr>
        <p:spPr>
          <a:xfrm>
            <a:off x="6537655" y="2107590"/>
            <a:ext cx="4677439" cy="392415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ru-RU" sz="12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ЕСЛИ </a:t>
            </a:r>
            <a:r>
              <a:rPr lang="ru-RU" sz="1200" b="1" dirty="0">
                <a:solidFill>
                  <a:srgbClr val="00B050"/>
                </a:solidFill>
                <a:latin typeface="Lato Light" panose="020F0502020204030203" pitchFamily="34" charset="0"/>
                <a:ea typeface="Lato Light" panose="020F0502020204030203" pitchFamily="34" charset="0"/>
                <a:cs typeface="Mukta ExtraLight" panose="020B0000000000000000" pitchFamily="34" charset="77"/>
              </a:rPr>
              <a:t>ВСЕ</a:t>
            </a:r>
            <a:r>
              <a:rPr lang="ru-RU" sz="12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МЕРОПРИЯТИЯ ПРОШЛИ МОДЕРАЦИЮ</a:t>
            </a:r>
          </a:p>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Запросить у билетной системы / банка эквайера данные о платежном терминале</a:t>
            </a:r>
          </a:p>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Зарегистрировать терминал в качестве «белого» в личном кабинете на портале pro.culture.ru.</a:t>
            </a:r>
          </a:p>
          <a:p>
            <a:pPr algn="l">
              <a:lnSpc>
                <a:spcPct val="100000"/>
              </a:lnSpc>
              <a:spcBef>
                <a:spcPts val="1200"/>
              </a:spcBef>
            </a:pPr>
            <a:r>
              <a:rPr lang="ru-RU" sz="12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ЕСЛИ </a:t>
            </a:r>
            <a:r>
              <a:rPr lang="ru-RU" sz="1200" b="1" dirty="0">
                <a:solidFill>
                  <a:srgbClr val="C00000"/>
                </a:solidFill>
                <a:latin typeface="Lato Light" panose="020F0502020204030203" pitchFamily="34" charset="0"/>
                <a:ea typeface="Lato Light" panose="020F0502020204030203" pitchFamily="34" charset="0"/>
                <a:cs typeface="Mukta ExtraLight" panose="020B0000000000000000" pitchFamily="34" charset="77"/>
              </a:rPr>
              <a:t>НЕ</a:t>
            </a:r>
            <a:r>
              <a:rPr lang="ru-RU" sz="12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ВСЕ МЕРОПРИЯТИЯ ПРОШЛИ МОДЕРАЦИЮ</a:t>
            </a:r>
          </a:p>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Зарегистрировать в билетной системе новый «белый» платежный терминал</a:t>
            </a:r>
          </a:p>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Доработать билетную систему так, чтобы при покупке билетов на мероприятия, прошедших модерацию, использовался «белый» терминал, а непрошедших – обычный «серый».</a:t>
            </a:r>
          </a:p>
          <a:p>
            <a:pPr marL="228600" indent="-228600" algn="l">
              <a:lnSpc>
                <a:spcPct val="100000"/>
              </a:lnSpc>
              <a:spcBef>
                <a:spcPts val="1200"/>
              </a:spcBef>
              <a:buFont typeface="+mj-lt"/>
              <a:buAutoNum type="alphaLcParenR"/>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Реквизиты «белого» терминала зарегистрировать  на pro.culture.ru.</a:t>
            </a:r>
            <a:endParaRPr lang="en-US"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9" name="TextBox 18">
            <a:extLst>
              <a:ext uri="{FF2B5EF4-FFF2-40B4-BE49-F238E27FC236}">
                <a16:creationId xmlns:a16="http://schemas.microsoft.com/office/drawing/2014/main" id="{FCD6EB65-6E21-41BA-8E0B-5F8D23A571C9}"/>
              </a:ext>
            </a:extLst>
          </p:cNvPr>
          <p:cNvSpPr txBox="1"/>
          <p:nvPr/>
        </p:nvSpPr>
        <p:spPr>
          <a:xfrm>
            <a:off x="6481277" y="930990"/>
            <a:ext cx="476412" cy="784830"/>
          </a:xfrm>
          <a:prstGeom prst="rect">
            <a:avLst/>
          </a:prstGeom>
          <a:noFill/>
        </p:spPr>
        <p:txBody>
          <a:bodyPr wrap="none" rtlCol="0" anchor="ctr" anchorCtr="0">
            <a:spAutoFit/>
          </a:bodyPr>
          <a:lstStyle/>
          <a:p>
            <a:r>
              <a:rPr lang="ru-RU" sz="4500" b="1" dirty="0">
                <a:solidFill>
                  <a:schemeClr val="accent1">
                    <a:lumMod val="75000"/>
                  </a:schemeClr>
                </a:solidFill>
                <a:latin typeface="Poppins" pitchFamily="2" charset="77"/>
                <a:ea typeface="League Spartan" charset="0"/>
                <a:cs typeface="Poppins" pitchFamily="2" charset="77"/>
              </a:rPr>
              <a:t>2</a:t>
            </a:r>
            <a:endParaRPr lang="en-US" sz="4500" b="1" dirty="0">
              <a:solidFill>
                <a:schemeClr val="accent1">
                  <a:lumMod val="75000"/>
                </a:schemeClr>
              </a:solidFill>
              <a:latin typeface="Poppins" pitchFamily="2" charset="77"/>
              <a:ea typeface="League Spartan" charset="0"/>
              <a:cs typeface="Poppins" pitchFamily="2" charset="77"/>
            </a:endParaRPr>
          </a:p>
        </p:txBody>
      </p:sp>
      <p:sp>
        <p:nvSpPr>
          <p:cNvPr id="21" name="Subtitle 2">
            <a:extLst>
              <a:ext uri="{FF2B5EF4-FFF2-40B4-BE49-F238E27FC236}">
                <a16:creationId xmlns:a16="http://schemas.microsoft.com/office/drawing/2014/main" id="{CBDE8758-3758-4792-8586-9310C95B9FFC}"/>
              </a:ext>
            </a:extLst>
          </p:cNvPr>
          <p:cNvSpPr txBox="1">
            <a:spLocks/>
          </p:cNvSpPr>
          <p:nvPr/>
        </p:nvSpPr>
        <p:spPr>
          <a:xfrm>
            <a:off x="717825" y="4709568"/>
            <a:ext cx="4677439" cy="207749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ru-RU" sz="1400" b="1" dirty="0">
                <a:solidFill>
                  <a:srgbClr val="C00000"/>
                </a:solidFill>
                <a:latin typeface="Lato Light" panose="020F0502020204030203" pitchFamily="34" charset="0"/>
                <a:ea typeface="Lato Light" panose="020F0502020204030203" pitchFamily="34" charset="0"/>
                <a:cs typeface="Mukta ExtraLight" panose="020B0000000000000000" pitchFamily="34" charset="77"/>
              </a:rPr>
              <a:t>ВАЖНО!</a:t>
            </a:r>
          </a:p>
          <a:p>
            <a:pPr algn="l">
              <a:lnSpc>
                <a:spcPct val="100000"/>
              </a:lnSpc>
              <a:spcBef>
                <a:spcPts val="600"/>
              </a:spcBef>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Учреждение культуры, участвующее в программе, несет ответственность за то, чтобы через «белый» терминал можно было купить </a:t>
            </a:r>
            <a:r>
              <a:rPr lang="ru-RU" sz="14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только</a:t>
            </a: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билет на мероприятие, прошедшее модерацию.</a:t>
            </a:r>
          </a:p>
          <a:p>
            <a:pPr algn="l">
              <a:lnSpc>
                <a:spcPct val="100000"/>
              </a:lnSpc>
              <a:spcBef>
                <a:spcPts val="1200"/>
              </a:spcBef>
            </a:pPr>
            <a:r>
              <a:rPr lang="ru-RU" sz="14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При выявлении нецелевого использования «белых» терминалов Учреждение культуры может быть исключено из программы.</a:t>
            </a:r>
          </a:p>
        </p:txBody>
      </p:sp>
    </p:spTree>
    <p:extLst>
      <p:ext uri="{BB962C8B-B14F-4D97-AF65-F5344CB8AC3E}">
        <p14:creationId xmlns:p14="http://schemas.microsoft.com/office/powerpoint/2010/main" val="343946754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3417</TotalTime>
  <Words>2900</Words>
  <Application>Microsoft Office PowerPoint</Application>
  <PresentationFormat>Широкоэкранный</PresentationFormat>
  <Paragraphs>393</Paragraphs>
  <Slides>22</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22</vt:i4>
      </vt:variant>
    </vt:vector>
  </HeadingPairs>
  <TitlesOfParts>
    <vt:vector size="33" baseType="lpstr">
      <vt:lpstr>Arial</vt:lpstr>
      <vt:lpstr>Calibri</vt:lpstr>
      <vt:lpstr>Calibri Light</vt:lpstr>
      <vt:lpstr>Century Gothic</vt:lpstr>
      <vt:lpstr>Lato Light</vt:lpstr>
      <vt:lpstr>Open Sans</vt:lpstr>
      <vt:lpstr>Open Sans Light</vt:lpstr>
      <vt:lpstr>Poppins</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Взаимодействие Учреждений Культуры в рамках проекта «Пушкинская Карта».</dc:title>
  <dc:creator>Угнич Андрей Александрович</dc:creator>
  <cp:lastModifiedBy>Михайлов Сергей Валерьевич</cp:lastModifiedBy>
  <cp:revision>101</cp:revision>
  <dcterms:created xsi:type="dcterms:W3CDTF">2021-07-10T22:30:12Z</dcterms:created>
  <dcterms:modified xsi:type="dcterms:W3CDTF">2021-07-22T08:02:22Z</dcterms:modified>
</cp:coreProperties>
</file>