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8"/>
  </p:notesMasterIdLst>
  <p:handoutMasterIdLst>
    <p:handoutMasterId r:id="rId19"/>
  </p:handoutMasterIdLst>
  <p:sldIdLst>
    <p:sldId id="256" r:id="rId2"/>
    <p:sldId id="624" r:id="rId3"/>
    <p:sldId id="621" r:id="rId4"/>
    <p:sldId id="629" r:id="rId5"/>
    <p:sldId id="640" r:id="rId6"/>
    <p:sldId id="622" r:id="rId7"/>
    <p:sldId id="627" r:id="rId8"/>
    <p:sldId id="623" r:id="rId9"/>
    <p:sldId id="630" r:id="rId10"/>
    <p:sldId id="613" r:id="rId11"/>
    <p:sldId id="636" r:id="rId12"/>
    <p:sldId id="637" r:id="rId13"/>
    <p:sldId id="638" r:id="rId14"/>
    <p:sldId id="639" r:id="rId15"/>
    <p:sldId id="631" r:id="rId16"/>
    <p:sldId id="635" r:id="rId17"/>
  </p:sldIdLst>
  <p:sldSz cx="9099550" cy="5118100"/>
  <p:notesSz cx="6797675" cy="987425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Раздел по умолчанию" id="{34B520C5-4ED4-4769-BA44-C4914176B1BE}">
          <p14:sldIdLst>
            <p14:sldId id="256"/>
            <p14:sldId id="624"/>
            <p14:sldId id="621"/>
            <p14:sldId id="629"/>
            <p14:sldId id="640"/>
            <p14:sldId id="622"/>
            <p14:sldId id="627"/>
            <p14:sldId id="623"/>
            <p14:sldId id="630"/>
            <p14:sldId id="613"/>
            <p14:sldId id="636"/>
            <p14:sldId id="637"/>
            <p14:sldId id="638"/>
            <p14:sldId id="639"/>
            <p14:sldId id="631"/>
            <p14:sldId id="635"/>
          </p14:sldIdLst>
        </p14:section>
      </p14:sectionLst>
    </p:ext>
    <p:ext uri="{EFAFB233-063F-42B5-8137-9DF3F51BA10A}">
      <p15:sldGuideLst xmlns:p15="http://schemas.microsoft.com/office/powerpoint/2012/main">
        <p15:guide id="1" orient="horz" pos="1589" userDrawn="1">
          <p15:clr>
            <a:srgbClr val="A4A3A4"/>
          </p15:clr>
        </p15:guide>
        <p15:guide id="2" pos="286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инаев Игорь Александрович" initials="МИА" lastIdx="2" clrIdx="0">
    <p:extLst>
      <p:ext uri="{19B8F6BF-5375-455C-9EA6-DF929625EA0E}">
        <p15:presenceInfo xmlns:p15="http://schemas.microsoft.com/office/powerpoint/2012/main" userId="S::minaevia@pochtabank.ru::38f79187-e5dd-4f4d-a8ac-0ef6acd60e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15D"/>
    <a:srgbClr val="4215BC"/>
    <a:srgbClr val="011D45"/>
    <a:srgbClr val="97BAFF"/>
    <a:srgbClr val="462089"/>
    <a:srgbClr val="121212"/>
    <a:srgbClr val="EBEBEB"/>
    <a:srgbClr val="002060"/>
    <a:srgbClr val="D42040"/>
    <a:srgbClr val="F3C3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22" autoAdjust="0"/>
    <p:restoredTop sz="95405" autoAdjust="0"/>
  </p:normalViewPr>
  <p:slideViewPr>
    <p:cSldViewPr snapToGrid="0">
      <p:cViewPr varScale="1">
        <p:scale>
          <a:sx n="152" d="100"/>
          <a:sy n="152" d="100"/>
        </p:scale>
        <p:origin x="798" y="108"/>
      </p:cViewPr>
      <p:guideLst>
        <p:guide orient="horz" pos="1589"/>
        <p:guide pos="2866"/>
      </p:guideLst>
    </p:cSldViewPr>
  </p:slideViewPr>
  <p:notesTextViewPr>
    <p:cViewPr>
      <p:scale>
        <a:sx n="75" d="100"/>
        <a:sy n="75" d="100"/>
      </p:scale>
      <p:origin x="0" y="0"/>
    </p:cViewPr>
  </p:notesTextViewPr>
  <p:notesViewPr>
    <p:cSldViewPr snapToGrid="0">
      <p:cViewPr varScale="1">
        <p:scale>
          <a:sx n="48" d="100"/>
          <a:sy n="48" d="100"/>
        </p:scale>
        <p:origin x="29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commentAuthors" Target="commentAuthor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handoutMaster" Target="handoutMasters/handout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3"/>
            <a:ext cx="2945659" cy="495427"/>
          </a:xfrm>
          <a:prstGeom prst="rect">
            <a:avLst/>
          </a:prstGeom>
        </p:spPr>
        <p:txBody>
          <a:bodyPr vert="horz" lIns="91864" tIns="45932" rIns="91864" bIns="45932" rtlCol="0"/>
          <a:lstStyle>
            <a:lvl1pPr algn="l">
              <a:defRPr sz="1200"/>
            </a:lvl1pPr>
          </a:lstStyle>
          <a:p>
            <a:endParaRPr lang="ru-RU" dirty="0"/>
          </a:p>
        </p:txBody>
      </p:sp>
      <p:sp>
        <p:nvSpPr>
          <p:cNvPr id="3" name="Дата 2"/>
          <p:cNvSpPr>
            <a:spLocks noGrp="1"/>
          </p:cNvSpPr>
          <p:nvPr>
            <p:ph type="dt" sz="quarter" idx="1"/>
          </p:nvPr>
        </p:nvSpPr>
        <p:spPr>
          <a:xfrm>
            <a:off x="3850444" y="3"/>
            <a:ext cx="2945659" cy="495427"/>
          </a:xfrm>
          <a:prstGeom prst="rect">
            <a:avLst/>
          </a:prstGeom>
        </p:spPr>
        <p:txBody>
          <a:bodyPr vert="horz" lIns="91864" tIns="45932" rIns="91864" bIns="45932" rtlCol="0"/>
          <a:lstStyle>
            <a:lvl1pPr algn="r">
              <a:defRPr sz="1200"/>
            </a:lvl1pPr>
          </a:lstStyle>
          <a:p>
            <a:fld id="{C5034AEF-11FD-43A1-B43E-0CB993411C9E}" type="datetimeFigureOut">
              <a:rPr lang="ru-RU" smtClean="0"/>
              <a:t>21.07.2021</a:t>
            </a:fld>
            <a:endParaRPr lang="ru-RU" dirty="0"/>
          </a:p>
        </p:txBody>
      </p:sp>
      <p:sp>
        <p:nvSpPr>
          <p:cNvPr id="4" name="Нижний колонтитул 3"/>
          <p:cNvSpPr>
            <a:spLocks noGrp="1"/>
          </p:cNvSpPr>
          <p:nvPr>
            <p:ph type="ftr" sz="quarter" idx="2"/>
          </p:nvPr>
        </p:nvSpPr>
        <p:spPr>
          <a:xfrm>
            <a:off x="2" y="9378826"/>
            <a:ext cx="2945659" cy="495426"/>
          </a:xfrm>
          <a:prstGeom prst="rect">
            <a:avLst/>
          </a:prstGeom>
        </p:spPr>
        <p:txBody>
          <a:bodyPr vert="horz" lIns="91864" tIns="45932" rIns="91864" bIns="45932" rtlCol="0" anchor="b"/>
          <a:lstStyle>
            <a:lvl1pPr algn="l">
              <a:defRPr sz="1200"/>
            </a:lvl1pPr>
          </a:lstStyle>
          <a:p>
            <a:endParaRPr lang="ru-RU" dirty="0"/>
          </a:p>
        </p:txBody>
      </p:sp>
      <p:sp>
        <p:nvSpPr>
          <p:cNvPr id="5" name="Номер слайда 4"/>
          <p:cNvSpPr>
            <a:spLocks noGrp="1"/>
          </p:cNvSpPr>
          <p:nvPr>
            <p:ph type="sldNum" sz="quarter" idx="3"/>
          </p:nvPr>
        </p:nvSpPr>
        <p:spPr>
          <a:xfrm>
            <a:off x="3850444" y="9378826"/>
            <a:ext cx="2945659" cy="495426"/>
          </a:xfrm>
          <a:prstGeom prst="rect">
            <a:avLst/>
          </a:prstGeom>
        </p:spPr>
        <p:txBody>
          <a:bodyPr vert="horz" lIns="91864" tIns="45932" rIns="91864" bIns="45932" rtlCol="0" anchor="b"/>
          <a:lstStyle>
            <a:lvl1pPr algn="r">
              <a:defRPr sz="1200"/>
            </a:lvl1pPr>
          </a:lstStyle>
          <a:p>
            <a:fld id="{AE4DBD5A-5FF2-48CD-8644-7B0A460E7B67}" type="slidenum">
              <a:rPr lang="ru-RU" smtClean="0"/>
              <a:t>‹#›</a:t>
            </a:fld>
            <a:endParaRPr lang="ru-RU" dirty="0"/>
          </a:p>
        </p:txBody>
      </p:sp>
    </p:spTree>
    <p:extLst>
      <p:ext uri="{BB962C8B-B14F-4D97-AF65-F5344CB8AC3E}">
        <p14:creationId xmlns:p14="http://schemas.microsoft.com/office/powerpoint/2010/main" val="385386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104775" y="739775"/>
            <a:ext cx="6588125" cy="3705225"/>
          </a:xfrm>
          <a:prstGeom prst="rect">
            <a:avLst/>
          </a:prstGeom>
        </p:spPr>
        <p:txBody>
          <a:bodyPr lIns="91864" tIns="45932" rIns="91864" bIns="45932"/>
          <a:lstStyle/>
          <a:p>
            <a:endParaRPr dirty="0"/>
          </a:p>
        </p:txBody>
      </p:sp>
      <p:sp>
        <p:nvSpPr>
          <p:cNvPr id="85" name="Shape 85"/>
          <p:cNvSpPr>
            <a:spLocks noGrp="1"/>
          </p:cNvSpPr>
          <p:nvPr>
            <p:ph type="body" sz="quarter" idx="1"/>
          </p:nvPr>
        </p:nvSpPr>
        <p:spPr>
          <a:xfrm>
            <a:off x="906358" y="4690270"/>
            <a:ext cx="4984962" cy="4443412"/>
          </a:xfrm>
          <a:prstGeom prst="rect">
            <a:avLst/>
          </a:prstGeom>
        </p:spPr>
        <p:txBody>
          <a:bodyPr lIns="91864" tIns="45932" rIns="91864" bIns="45932"/>
          <a:lstStyle/>
          <a:p>
            <a:endParaRPr/>
          </a:p>
        </p:txBody>
      </p:sp>
    </p:spTree>
    <p:extLst>
      <p:ext uri="{BB962C8B-B14F-4D97-AF65-F5344CB8AC3E}">
        <p14:creationId xmlns:p14="http://schemas.microsoft.com/office/powerpoint/2010/main" val="47206844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4775" y="739775"/>
            <a:ext cx="6588125" cy="37052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769263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4775" y="739775"/>
            <a:ext cx="6588125" cy="37052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241048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4775" y="739775"/>
            <a:ext cx="6588125" cy="37052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656631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4775" y="739775"/>
            <a:ext cx="6588125" cy="37052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0126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60495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4775" y="739775"/>
            <a:ext cx="6588125" cy="37052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606083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4775" y="739775"/>
            <a:ext cx="6588125" cy="37052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351537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4775" y="739775"/>
            <a:ext cx="6588125" cy="3705225"/>
          </a:xfrm>
        </p:spPr>
      </p:sp>
      <p:sp>
        <p:nvSpPr>
          <p:cNvPr id="3" name="Заметки 2"/>
          <p:cNvSpPr>
            <a:spLocks noGrp="1"/>
          </p:cNvSpPr>
          <p:nvPr>
            <p:ph type="body" idx="1"/>
          </p:nvPr>
        </p:nvSpPr>
        <p:spPr/>
        <p:txBody>
          <a:bodyPr/>
          <a:lstStyle/>
          <a:p>
            <a:pPr defTabSz="915241">
              <a:defRPr/>
            </a:pPr>
            <a:endParaRPr lang="ru-RU" dirty="0"/>
          </a:p>
        </p:txBody>
      </p:sp>
    </p:spTree>
    <p:extLst>
      <p:ext uri="{BB962C8B-B14F-4D97-AF65-F5344CB8AC3E}">
        <p14:creationId xmlns:p14="http://schemas.microsoft.com/office/powerpoint/2010/main" val="4453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 Id="rId4" Type="http://schemas.microsoft.com/office/2007/relationships/hdphoto" Target="../media/hdphoto1.wdp"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Shape 13">
            <a:extLst>
              <a:ext uri="{FF2B5EF4-FFF2-40B4-BE49-F238E27FC236}">
                <a16:creationId xmlns:a16="http://schemas.microsoft.com/office/drawing/2014/main" id="{9997CC23-70BD-481F-B4BD-3960A655405E}"/>
              </a:ext>
            </a:extLst>
          </p:cNvPr>
          <p:cNvSpPr>
            <a:spLocks noGrp="1"/>
          </p:cNvSpPr>
          <p:nvPr>
            <p:ph type="sldNum" sz="quarter" idx="2"/>
          </p:nvPr>
        </p:nvSpPr>
        <p:spPr>
          <a:xfrm rot="10800000" flipV="1">
            <a:off x="8620126" y="4819650"/>
            <a:ext cx="329248" cy="298450"/>
          </a:xfrm>
          <a:prstGeom prst="rect">
            <a:avLst/>
          </a:prstGeom>
        </p:spPr>
        <p:txBody>
          <a:bodyPr/>
          <a:lstStyle>
            <a:lvl1pPr>
              <a:defRPr sz="900">
                <a:solidFill>
                  <a:schemeClr val="bg2">
                    <a:lumMod val="40000"/>
                    <a:lumOff val="60000"/>
                  </a:schemeClr>
                </a:solidFill>
              </a:defRPr>
            </a:lvl1pPr>
          </a:lstStyle>
          <a:p>
            <a:fld id="{86CB4B4D-7CA3-9044-876B-883B54F8677D}" type="slidenum">
              <a:rPr lang="ru-RU" smtClean="0"/>
              <a:pPr/>
              <a:t>‹#›</a:t>
            </a:fld>
            <a:endParaRPr lang="ru-RU" dirty="0"/>
          </a:p>
        </p:txBody>
      </p:sp>
      <p:sp>
        <p:nvSpPr>
          <p:cNvPr id="5" name="Прямоугольник 4">
            <a:extLst>
              <a:ext uri="{FF2B5EF4-FFF2-40B4-BE49-F238E27FC236}">
                <a16:creationId xmlns:a16="http://schemas.microsoft.com/office/drawing/2014/main" id="{50A66325-F41E-43A4-8DF4-61D22FE5BD3D}"/>
              </a:ext>
            </a:extLst>
          </p:cNvPr>
          <p:cNvSpPr/>
          <p:nvPr userDrawn="1"/>
        </p:nvSpPr>
        <p:spPr>
          <a:xfrm>
            <a:off x="0" y="0"/>
            <a:ext cx="9099550" cy="5118100"/>
          </a:xfrm>
          <a:prstGeom prst="rect">
            <a:avLst/>
          </a:prstGeom>
          <a:gradFill flip="none" rotWithShape="1">
            <a:gsLst>
              <a:gs pos="14000">
                <a:srgbClr val="011D45"/>
              </a:gs>
              <a:gs pos="69000">
                <a:srgbClr val="462089"/>
              </a:gs>
              <a:gs pos="38000">
                <a:srgbClr val="011D45"/>
              </a:gs>
              <a:gs pos="83000">
                <a:srgbClr val="4215BC"/>
              </a:gs>
            </a:gsLst>
            <a:lin ang="2700000" scaled="1"/>
            <a:tileRect/>
          </a:gra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dirty="0">
              <a:ln>
                <a:noFill/>
              </a:ln>
              <a:solidFill>
                <a:srgbClr val="000000"/>
              </a:solidFill>
              <a:effectLst/>
              <a:uFillTx/>
              <a:latin typeface="+mn-lt"/>
              <a:ea typeface="+mn-ea"/>
              <a:cs typeface="+mn-cs"/>
              <a:sym typeface="Helvetica"/>
            </a:endParaRPr>
          </a:p>
        </p:txBody>
      </p:sp>
      <p:pic>
        <p:nvPicPr>
          <p:cNvPr id="6" name="Рисунок 5">
            <a:extLst>
              <a:ext uri="{FF2B5EF4-FFF2-40B4-BE49-F238E27FC236}">
                <a16:creationId xmlns:a16="http://schemas.microsoft.com/office/drawing/2014/main" id="{B45A28E5-5C9F-4C85-824B-020867728408}"/>
              </a:ext>
            </a:extLst>
          </p:cNvPr>
          <p:cNvPicPr>
            <a:picLocks noChangeAspect="1"/>
          </p:cNvPicPr>
          <p:nvPr userDrawn="1"/>
        </p:nvPicPr>
        <p:blipFill rotWithShape="1">
          <a:blip r:embed="rId2"/>
          <a:srcRect l="12370" r="12995"/>
          <a:stretch/>
        </p:blipFill>
        <p:spPr>
          <a:xfrm>
            <a:off x="0" y="2559050"/>
            <a:ext cx="9099550" cy="2558994"/>
          </a:xfrm>
          <a:prstGeom prst="rect">
            <a:avLst/>
          </a:prstGeom>
        </p:spPr>
      </p:pic>
      <p:pic>
        <p:nvPicPr>
          <p:cNvPr id="8" name="Рисунок 7">
            <a:extLst>
              <a:ext uri="{FF2B5EF4-FFF2-40B4-BE49-F238E27FC236}">
                <a16:creationId xmlns:a16="http://schemas.microsoft.com/office/drawing/2014/main" id="{8FAFB706-6431-4E42-BB84-8778708313D3}"/>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727947" y="178921"/>
            <a:ext cx="1221427" cy="605721"/>
          </a:xfrm>
          <a:prstGeom prst="rect">
            <a:avLst/>
          </a:prstGeom>
        </p:spPr>
      </p:pic>
      <p:sp>
        <p:nvSpPr>
          <p:cNvPr id="9" name="Shape 50">
            <a:extLst>
              <a:ext uri="{FF2B5EF4-FFF2-40B4-BE49-F238E27FC236}">
                <a16:creationId xmlns:a16="http://schemas.microsoft.com/office/drawing/2014/main" id="{D49AA471-2F7F-4428-A580-804FCD1B66D6}"/>
              </a:ext>
            </a:extLst>
          </p:cNvPr>
          <p:cNvSpPr>
            <a:spLocks noGrp="1"/>
          </p:cNvSpPr>
          <p:nvPr>
            <p:ph type="title"/>
          </p:nvPr>
        </p:nvSpPr>
        <p:spPr>
          <a:xfrm>
            <a:off x="403921" y="1942004"/>
            <a:ext cx="8051563" cy="412519"/>
          </a:xfrm>
          <a:prstGeom prst="rect">
            <a:avLst/>
          </a:prstGeom>
        </p:spPr>
        <p:txBody>
          <a:bodyPr>
            <a:noAutofit/>
          </a:bodyPr>
          <a:lstStyle>
            <a:lvl1pPr>
              <a:defRPr sz="3600" b="1" cap="all" baseline="0">
                <a:latin typeface="Century Gothic" panose="020B0502020202020204" pitchFamily="34" charset="0"/>
              </a:defRPr>
            </a:lvl1pPr>
          </a:lstStyle>
          <a:p>
            <a:r>
              <a:rPr dirty="0"/>
              <a:t>Title Text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0">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27D15D7A-3A72-4E10-A454-E871CBD3CE3F}"/>
              </a:ext>
            </a:extLst>
          </p:cNvPr>
          <p:cNvSpPr/>
          <p:nvPr userDrawn="1"/>
        </p:nvSpPr>
        <p:spPr>
          <a:xfrm>
            <a:off x="0" y="0"/>
            <a:ext cx="9099550" cy="5118100"/>
          </a:xfrm>
          <a:prstGeom prst="rect">
            <a:avLst/>
          </a:prstGeom>
          <a:gradFill>
            <a:gsLst>
              <a:gs pos="14000">
                <a:srgbClr val="011D45"/>
              </a:gs>
              <a:gs pos="80000">
                <a:srgbClr val="462089"/>
              </a:gs>
              <a:gs pos="50000">
                <a:srgbClr val="011D45"/>
              </a:gs>
              <a:gs pos="100000">
                <a:srgbClr val="4215BC"/>
              </a:gs>
            </a:gsLst>
            <a:lin ang="2700000" scaled="1"/>
          </a:gra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horz" wrap="square" lIns="45718" tIns="45718" rIns="45718" bIns="45718" numCol="1" spcCol="38100" rtlCol="0"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dirty="0">
              <a:ln>
                <a:noFill/>
              </a:ln>
              <a:solidFill>
                <a:srgbClr val="000000"/>
              </a:solidFill>
              <a:effectLst/>
              <a:uFillTx/>
              <a:latin typeface="+mn-lt"/>
              <a:ea typeface="+mn-ea"/>
              <a:cs typeface="+mn-cs"/>
              <a:sym typeface="Helvetica"/>
            </a:endParaRPr>
          </a:p>
        </p:txBody>
      </p:sp>
      <p:sp>
        <p:nvSpPr>
          <p:cNvPr id="3" name="Shape 13">
            <a:extLst>
              <a:ext uri="{FF2B5EF4-FFF2-40B4-BE49-F238E27FC236}">
                <a16:creationId xmlns:a16="http://schemas.microsoft.com/office/drawing/2014/main" id="{0BD57CAF-DB7A-4E9A-9178-DC03B6B7E537}"/>
              </a:ext>
            </a:extLst>
          </p:cNvPr>
          <p:cNvSpPr>
            <a:spLocks noGrp="1"/>
          </p:cNvSpPr>
          <p:nvPr>
            <p:ph type="sldNum" sz="quarter" idx="2"/>
          </p:nvPr>
        </p:nvSpPr>
        <p:spPr>
          <a:xfrm rot="10800000" flipV="1">
            <a:off x="8620126" y="4819650"/>
            <a:ext cx="329248" cy="298450"/>
          </a:xfrm>
          <a:prstGeom prst="rect">
            <a:avLst/>
          </a:prstGeom>
        </p:spPr>
        <p:txBody>
          <a:bodyPr/>
          <a:lstStyle>
            <a:lvl1pPr>
              <a:defRPr sz="900">
                <a:solidFill>
                  <a:schemeClr val="bg2">
                    <a:lumMod val="40000"/>
                    <a:lumOff val="60000"/>
                  </a:schemeClr>
                </a:solidFill>
              </a:defRPr>
            </a:lvl1pPr>
          </a:lstStyle>
          <a:p>
            <a:fld id="{86CB4B4D-7CA3-9044-876B-883B54F8677D}" type="slidenum">
              <a:rPr lang="ru-RU" smtClean="0"/>
              <a:pPr/>
              <a:t>‹#›</a:t>
            </a:fld>
            <a:endParaRPr lang="ru-RU" dirty="0"/>
          </a:p>
        </p:txBody>
      </p:sp>
      <p:sp>
        <p:nvSpPr>
          <p:cNvPr id="6" name="Shape 50">
            <a:extLst>
              <a:ext uri="{FF2B5EF4-FFF2-40B4-BE49-F238E27FC236}">
                <a16:creationId xmlns:a16="http://schemas.microsoft.com/office/drawing/2014/main" id="{483490EA-0936-4A0A-8E23-0826D4373C52}"/>
              </a:ext>
            </a:extLst>
          </p:cNvPr>
          <p:cNvSpPr>
            <a:spLocks noGrp="1"/>
          </p:cNvSpPr>
          <p:nvPr>
            <p:ph type="title"/>
          </p:nvPr>
        </p:nvSpPr>
        <p:spPr>
          <a:xfrm>
            <a:off x="157018" y="157020"/>
            <a:ext cx="7749309" cy="314036"/>
          </a:xfrm>
          <a:prstGeom prst="rect">
            <a:avLst/>
          </a:prstGeom>
        </p:spPr>
        <p:txBody>
          <a:bodyPr>
            <a:normAutofit/>
          </a:bodyPr>
          <a:lstStyle>
            <a:lvl1pPr>
              <a:defRPr sz="2000" b="1" cap="all" baseline="0">
                <a:solidFill>
                  <a:schemeClr val="bg1"/>
                </a:solidFill>
              </a:defRPr>
            </a:lvl1pPr>
          </a:lstStyle>
          <a:p>
            <a:r>
              <a:rPr dirty="0"/>
              <a:t>Title 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72D5D5C3-6BAD-45F8-A5FD-1BF627BF6E73}"/>
              </a:ext>
            </a:extLst>
          </p:cNvPr>
          <p:cNvSpPr>
            <a:spLocks noGrp="1"/>
          </p:cNvSpPr>
          <p:nvPr>
            <p:ph type="sldNum" sz="quarter" idx="10"/>
          </p:nvPr>
        </p:nvSpPr>
        <p:spPr/>
        <p:txBody>
          <a:bodyPr/>
          <a:lstStyle/>
          <a:p>
            <a:fld id="{86CB4B4D-7CA3-9044-876B-883B54F8677D}" type="slidenum">
              <a:rPr lang="ru-RU" smtClean="0"/>
              <a:pPr/>
              <a:t>‹#›</a:t>
            </a:fld>
            <a:endParaRPr lang="ru-RU" dirty="0"/>
          </a:p>
        </p:txBody>
      </p:sp>
      <p:sp>
        <p:nvSpPr>
          <p:cNvPr id="5" name="Shape 50">
            <a:extLst>
              <a:ext uri="{FF2B5EF4-FFF2-40B4-BE49-F238E27FC236}">
                <a16:creationId xmlns:a16="http://schemas.microsoft.com/office/drawing/2014/main" id="{48DEA229-2D89-4B29-AC93-66277F27CD5B}"/>
              </a:ext>
            </a:extLst>
          </p:cNvPr>
          <p:cNvSpPr>
            <a:spLocks noGrp="1"/>
          </p:cNvSpPr>
          <p:nvPr>
            <p:ph type="title"/>
          </p:nvPr>
        </p:nvSpPr>
        <p:spPr>
          <a:xfrm>
            <a:off x="157018" y="157020"/>
            <a:ext cx="7749309" cy="314036"/>
          </a:xfrm>
          <a:prstGeom prst="rect">
            <a:avLst/>
          </a:prstGeom>
        </p:spPr>
        <p:txBody>
          <a:bodyPr>
            <a:normAutofit/>
          </a:bodyPr>
          <a:lstStyle>
            <a:lvl1pPr>
              <a:defRPr sz="2000" b="1" cap="all" baseline="0">
                <a:solidFill>
                  <a:srgbClr val="D4315D"/>
                </a:solidFill>
              </a:defRPr>
            </a:lvl1pPr>
          </a:lstStyle>
          <a:p>
            <a:r>
              <a:t>Title Text</a:t>
            </a:r>
          </a:p>
        </p:txBody>
      </p:sp>
    </p:spTree>
    <p:extLst>
      <p:ext uri="{BB962C8B-B14F-4D97-AF65-F5344CB8AC3E}">
        <p14:creationId xmlns:p14="http://schemas.microsoft.com/office/powerpoint/2010/main" val="207641581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123FA084-026F-4BC6-8191-4691623DC38C}"/>
              </a:ext>
            </a:extLst>
          </p:cNvPr>
          <p:cNvSpPr>
            <a:spLocks noGrp="1"/>
          </p:cNvSpPr>
          <p:nvPr>
            <p:ph type="dt" sz="half" idx="10"/>
          </p:nvPr>
        </p:nvSpPr>
        <p:spPr/>
        <p:txBody>
          <a:bodyPr/>
          <a:lstStyle/>
          <a:p>
            <a:endParaRPr lang="ru-RU" dirty="0"/>
          </a:p>
        </p:txBody>
      </p:sp>
      <p:sp>
        <p:nvSpPr>
          <p:cNvPr id="5" name="Нижний колонтитул 4">
            <a:extLst>
              <a:ext uri="{FF2B5EF4-FFF2-40B4-BE49-F238E27FC236}">
                <a16:creationId xmlns:a16="http://schemas.microsoft.com/office/drawing/2014/main" id="{6E5C5C71-6860-484C-A148-F27BCC866107}"/>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AD329896-CC99-40A4-833D-263D3E64A41F}"/>
              </a:ext>
            </a:extLst>
          </p:cNvPr>
          <p:cNvSpPr>
            <a:spLocks noGrp="1"/>
          </p:cNvSpPr>
          <p:nvPr>
            <p:ph type="sldNum" sz="quarter" idx="12"/>
          </p:nvPr>
        </p:nvSpPr>
        <p:spPr>
          <a:xfrm>
            <a:off x="8862590" y="4904373"/>
            <a:ext cx="162712" cy="160785"/>
          </a:xfrm>
        </p:spPr>
        <p:txBody>
          <a:bodyPr/>
          <a:lstStyle/>
          <a:p>
            <a:fld id="{5A346923-26B5-41E0-89D7-D9BBEED0FA36}" type="slidenum">
              <a:rPr lang="ru-RU" smtClean="0"/>
              <a:t>‹#›</a:t>
            </a:fld>
            <a:endParaRPr lang="ru-RU" dirty="0"/>
          </a:p>
        </p:txBody>
      </p:sp>
    </p:spTree>
    <p:extLst>
      <p:ext uri="{BB962C8B-B14F-4D97-AF65-F5344CB8AC3E}">
        <p14:creationId xmlns:p14="http://schemas.microsoft.com/office/powerpoint/2010/main" val="34271274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5" Type="http://schemas.openxmlformats.org/officeDocument/2006/relationships/theme" Target="../theme/theme1.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23993" y="440073"/>
            <a:ext cx="8051563" cy="6045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t>Title Text</a:t>
            </a:r>
          </a:p>
        </p:txBody>
      </p:sp>
      <p:sp>
        <p:nvSpPr>
          <p:cNvPr id="3" name="Shape 3"/>
          <p:cNvSpPr>
            <a:spLocks noGrp="1"/>
          </p:cNvSpPr>
          <p:nvPr>
            <p:ph type="body" idx="1"/>
          </p:nvPr>
        </p:nvSpPr>
        <p:spPr>
          <a:xfrm>
            <a:off x="454978" y="1177164"/>
            <a:ext cx="8189595" cy="337794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Shape 13">
            <a:extLst>
              <a:ext uri="{FF2B5EF4-FFF2-40B4-BE49-F238E27FC236}">
                <a16:creationId xmlns:a16="http://schemas.microsoft.com/office/drawing/2014/main" id="{38D5D473-59BB-4989-846D-110153F03E23}"/>
              </a:ext>
            </a:extLst>
          </p:cNvPr>
          <p:cNvSpPr>
            <a:spLocks noGrp="1"/>
          </p:cNvSpPr>
          <p:nvPr>
            <p:ph type="sldNum" sz="quarter" idx="4"/>
          </p:nvPr>
        </p:nvSpPr>
        <p:spPr>
          <a:xfrm rot="10800000" flipV="1">
            <a:off x="8620126" y="4819650"/>
            <a:ext cx="329248" cy="298450"/>
          </a:xfrm>
          <a:prstGeom prst="rect">
            <a:avLst/>
          </a:prstGeom>
        </p:spPr>
        <p:txBody>
          <a:bodyPr/>
          <a:lstStyle>
            <a:lvl1pPr>
              <a:defRPr sz="900">
                <a:solidFill>
                  <a:schemeClr val="bg2">
                    <a:lumMod val="40000"/>
                    <a:lumOff val="60000"/>
                  </a:schemeClr>
                </a:solidFill>
              </a:defRPr>
            </a:lvl1pPr>
          </a:lstStyle>
          <a:p>
            <a:fld id="{86CB4B4D-7CA3-9044-876B-883B54F8677D}"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9" r:id="rId3"/>
    <p:sldLayoutId id="2147483660" r:id="rId4"/>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FFFFFF"/>
          </a:solidFill>
          <a:uFillTx/>
          <a:latin typeface="DIN Pro Bold"/>
          <a:ea typeface="DIN Pro Bold"/>
          <a:cs typeface="DIN Pro Bold"/>
          <a:sym typeface="DIN Pro Bold"/>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FFFFFF"/>
          </a:solidFill>
          <a:uFillTx/>
          <a:latin typeface="DIN Pro Bold"/>
          <a:ea typeface="DIN Pro Bold"/>
          <a:cs typeface="DIN Pro Bold"/>
          <a:sym typeface="DIN Pro Bold"/>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FFFFFF"/>
          </a:solidFill>
          <a:uFillTx/>
          <a:latin typeface="DIN Pro Bold"/>
          <a:ea typeface="DIN Pro Bold"/>
          <a:cs typeface="DIN Pro Bold"/>
          <a:sym typeface="DIN Pro Bold"/>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FFFFFF"/>
          </a:solidFill>
          <a:uFillTx/>
          <a:latin typeface="DIN Pro Bold"/>
          <a:ea typeface="DIN Pro Bold"/>
          <a:cs typeface="DIN Pro Bold"/>
          <a:sym typeface="DIN Pro Bold"/>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FFFFFF"/>
          </a:solidFill>
          <a:uFillTx/>
          <a:latin typeface="DIN Pro Bold"/>
          <a:ea typeface="DIN Pro Bold"/>
          <a:cs typeface="DIN Pro Bold"/>
          <a:sym typeface="DIN Pro Bold"/>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FFFFFF"/>
          </a:solidFill>
          <a:uFillTx/>
          <a:latin typeface="DIN Pro Bold"/>
          <a:ea typeface="DIN Pro Bold"/>
          <a:cs typeface="DIN Pro Bold"/>
          <a:sym typeface="DIN Pro Bold"/>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FFFFFF"/>
          </a:solidFill>
          <a:uFillTx/>
          <a:latin typeface="DIN Pro Bold"/>
          <a:ea typeface="DIN Pro Bold"/>
          <a:cs typeface="DIN Pro Bold"/>
          <a:sym typeface="DIN Pro Bold"/>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FFFFFF"/>
          </a:solidFill>
          <a:uFillTx/>
          <a:latin typeface="DIN Pro Bold"/>
          <a:ea typeface="DIN Pro Bold"/>
          <a:cs typeface="DIN Pro Bold"/>
          <a:sym typeface="DIN Pro Bold"/>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FFFFFF"/>
          </a:solidFill>
          <a:uFillTx/>
          <a:latin typeface="DIN Pro Bold"/>
          <a:ea typeface="DIN Pro Bold"/>
          <a:cs typeface="DIN Pro Bold"/>
          <a:sym typeface="DIN Pro Bold"/>
        </a:defRPr>
      </a:lvl9pPr>
    </p:titleStyle>
    <p:body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8" Type="http://schemas.openxmlformats.org/officeDocument/2006/relationships/image" Target="../media/image8.png" /><Relationship Id="rId3" Type="http://schemas.openxmlformats.org/officeDocument/2006/relationships/image" Target="../media/image4.png" /><Relationship Id="rId7" Type="http://schemas.openxmlformats.org/officeDocument/2006/relationships/image" Target="../media/image7.png" /><Relationship Id="rId2" Type="http://schemas.openxmlformats.org/officeDocument/2006/relationships/notesSlide" Target="../notesSlides/notesSlide3.xml" /><Relationship Id="rId1" Type="http://schemas.openxmlformats.org/officeDocument/2006/relationships/slideLayout" Target="../slideLayouts/slideLayout3.xml" /><Relationship Id="rId6" Type="http://schemas.openxmlformats.org/officeDocument/2006/relationships/image" Target="../media/image6.png" /><Relationship Id="rId11" Type="http://schemas.openxmlformats.org/officeDocument/2006/relationships/image" Target="../media/image9.png" /><Relationship Id="rId5" Type="http://schemas.openxmlformats.org/officeDocument/2006/relationships/image" Target="../media/image5.png" /><Relationship Id="rId10" Type="http://schemas.microsoft.com/office/2007/relationships/hdphoto" Target="../media/hdphoto1.wdp" /><Relationship Id="rId4" Type="http://schemas.microsoft.com/office/2007/relationships/hdphoto" Target="../media/hdphoto2.wdp" /><Relationship Id="rId9" Type="http://schemas.openxmlformats.org/officeDocument/2006/relationships/image" Target="../media/image2.png" /></Relationships>
</file>

<file path=ppt/slides/_rels/slide4.xml.rels><?xml version="1.0" encoding="UTF-8" standalone="yes"?>
<Relationships xmlns="http://schemas.openxmlformats.org/package/2006/relationships"><Relationship Id="rId8" Type="http://schemas.openxmlformats.org/officeDocument/2006/relationships/image" Target="../media/image16.png" /><Relationship Id="rId3" Type="http://schemas.openxmlformats.org/officeDocument/2006/relationships/image" Target="../media/image11.jfif" /><Relationship Id="rId7" Type="http://schemas.openxmlformats.org/officeDocument/2006/relationships/image" Target="../media/image15.png" /><Relationship Id="rId2" Type="http://schemas.openxmlformats.org/officeDocument/2006/relationships/image" Target="../media/image10.png" /><Relationship Id="rId1" Type="http://schemas.openxmlformats.org/officeDocument/2006/relationships/slideLayout" Target="../slideLayouts/slideLayout2.xml" /><Relationship Id="rId6" Type="http://schemas.openxmlformats.org/officeDocument/2006/relationships/image" Target="../media/image14.png" /><Relationship Id="rId5" Type="http://schemas.openxmlformats.org/officeDocument/2006/relationships/image" Target="../media/image13.png" /><Relationship Id="rId4" Type="http://schemas.openxmlformats.org/officeDocument/2006/relationships/image" Target="../media/image12.png" /></Relationships>
</file>

<file path=ppt/slides/_rels/slide5.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image" Target="../media/image20.png" /><Relationship Id="rId5" Type="http://schemas.openxmlformats.org/officeDocument/2006/relationships/image" Target="../media/image19.png" /><Relationship Id="rId4" Type="http://schemas.openxmlformats.org/officeDocument/2006/relationships/image" Target="../media/image18.png" /></Relationships>
</file>

<file path=ppt/slides/_rels/slide7.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6.xml" /><Relationship Id="rId1" Type="http://schemas.openxmlformats.org/officeDocument/2006/relationships/slideLayout" Target="../slideLayouts/slideLayout2.xml" /><Relationship Id="rId5" Type="http://schemas.microsoft.com/office/2007/relationships/hdphoto" Target="../media/hdphoto2.wdp" /><Relationship Id="rId4" Type="http://schemas.openxmlformats.org/officeDocument/2006/relationships/image" Target="../media/image23.png"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4000">
              <a:srgbClr val="011D45"/>
            </a:gs>
            <a:gs pos="82000">
              <a:srgbClr val="462089"/>
            </a:gs>
            <a:gs pos="38000">
              <a:srgbClr val="011D45"/>
            </a:gs>
            <a:gs pos="93000">
              <a:srgbClr val="4215BC"/>
            </a:gs>
          </a:gsLst>
          <a:lin ang="2700000" scaled="1"/>
        </a:gradFill>
        <a:effectLst/>
      </p:bgPr>
    </p:bg>
    <p:spTree>
      <p:nvGrpSpPr>
        <p:cNvPr id="1" name=""/>
        <p:cNvGrpSpPr/>
        <p:nvPr/>
      </p:nvGrpSpPr>
      <p:grpSpPr>
        <a:xfrm>
          <a:off x="0" y="0"/>
          <a:ext cx="0" cy="0"/>
          <a:chOff x="0" y="0"/>
          <a:chExt cx="0" cy="0"/>
        </a:xfrm>
      </p:grpSpPr>
      <p:sp>
        <p:nvSpPr>
          <p:cNvPr id="90" name="Shape 90"/>
          <p:cNvSpPr/>
          <p:nvPr/>
        </p:nvSpPr>
        <p:spPr>
          <a:xfrm>
            <a:off x="418899" y="3359040"/>
            <a:ext cx="3433799"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defRPr sz="1100" spc="-54">
                <a:solidFill>
                  <a:srgbClr val="231F20"/>
                </a:solidFill>
                <a:latin typeface="DIN Pro Bold"/>
                <a:ea typeface="DIN Pro Bold"/>
                <a:cs typeface="DIN Pro Bold"/>
                <a:sym typeface="DIN Pro Bold"/>
              </a:defRPr>
            </a:lvl1pPr>
          </a:lstStyle>
          <a:p>
            <a:r>
              <a:rPr lang="ru-RU" sz="1200" dirty="0">
                <a:solidFill>
                  <a:schemeClr val="bg1"/>
                </a:solidFill>
                <a:latin typeface="Century Gothic" panose="020B0502020202020204" pitchFamily="34" charset="0"/>
                <a:cs typeface="Arial" panose="020B0604020202020204" pitchFamily="34" charset="0"/>
              </a:rPr>
              <a:t>Июль </a:t>
            </a:r>
            <a:r>
              <a:rPr sz="1200" dirty="0">
                <a:solidFill>
                  <a:schemeClr val="bg1"/>
                </a:solidFill>
                <a:latin typeface="Century Gothic" panose="020B0502020202020204" pitchFamily="34" charset="0"/>
                <a:cs typeface="Arial" panose="020B0604020202020204" pitchFamily="34" charset="0"/>
              </a:rPr>
              <a:t>20</a:t>
            </a:r>
            <a:r>
              <a:rPr lang="ru-RU" sz="1200" dirty="0">
                <a:solidFill>
                  <a:schemeClr val="bg1"/>
                </a:solidFill>
                <a:latin typeface="Century Gothic" panose="020B0502020202020204" pitchFamily="34" charset="0"/>
                <a:cs typeface="Arial" panose="020B0604020202020204" pitchFamily="34" charset="0"/>
              </a:rPr>
              <a:t>21</a:t>
            </a:r>
            <a:endParaRPr sz="1200" dirty="0">
              <a:solidFill>
                <a:schemeClr val="bg1"/>
              </a:solidFill>
              <a:latin typeface="Century Gothic" panose="020B0502020202020204" pitchFamily="34" charset="0"/>
              <a:cs typeface="Arial" panose="020B0604020202020204" pitchFamily="34" charset="0"/>
            </a:endParaRPr>
          </a:p>
        </p:txBody>
      </p:sp>
      <p:pic>
        <p:nvPicPr>
          <p:cNvPr id="3" name="Рисунок 2"/>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80379" y="171728"/>
            <a:ext cx="2950045" cy="625767"/>
          </a:xfrm>
          <a:prstGeom prst="rect">
            <a:avLst/>
          </a:prstGeom>
        </p:spPr>
      </p:pic>
      <p:sp>
        <p:nvSpPr>
          <p:cNvPr id="87" name="Shape 87"/>
          <p:cNvSpPr/>
          <p:nvPr/>
        </p:nvSpPr>
        <p:spPr>
          <a:xfrm>
            <a:off x="212077" y="1570436"/>
            <a:ext cx="7477557" cy="110799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defRPr sz="1900" spc="-94">
                <a:solidFill>
                  <a:srgbClr val="231F20"/>
                </a:solidFill>
                <a:latin typeface="DIN Pro Bold"/>
                <a:ea typeface="DIN Pro Bold"/>
                <a:cs typeface="DIN Pro Bold"/>
                <a:sym typeface="DIN Pro Bold"/>
              </a:defRPr>
            </a:lvl1pPr>
          </a:lstStyle>
          <a:p>
            <a:pPr marL="1165225" indent="-1152525"/>
            <a:r>
              <a:rPr lang="ru-RU" sz="3600" b="1" dirty="0">
                <a:solidFill>
                  <a:schemeClr val="bg1"/>
                </a:solidFill>
                <a:latin typeface="Century Gothic" panose="020B0502020202020204" pitchFamily="34" charset="0"/>
                <a:cs typeface="Arial" panose="020B0604020202020204" pitchFamily="34" charset="0"/>
              </a:rPr>
              <a:t> «Пушкинская карта»:</a:t>
            </a:r>
          </a:p>
          <a:p>
            <a:pPr marL="1165225" indent="-1152525"/>
            <a:r>
              <a:rPr lang="ru-RU" sz="3600" b="1" dirty="0">
                <a:solidFill>
                  <a:schemeClr val="bg1"/>
                </a:solidFill>
                <a:latin typeface="Century Gothic" panose="020B0502020202020204" pitchFamily="34" charset="0"/>
                <a:cs typeface="Arial" panose="020B0604020202020204" pitchFamily="34" charset="0"/>
              </a:rPr>
              <a:t>   продукт и процесс</a:t>
            </a:r>
          </a:p>
        </p:txBody>
      </p:sp>
      <p:sp>
        <p:nvSpPr>
          <p:cNvPr id="6" name="Shape 87">
            <a:extLst>
              <a:ext uri="{FF2B5EF4-FFF2-40B4-BE49-F238E27FC236}">
                <a16:creationId xmlns:a16="http://schemas.microsoft.com/office/drawing/2014/main" id="{04B410C5-C90C-4771-B314-8F9375D919CC}"/>
              </a:ext>
            </a:extLst>
          </p:cNvPr>
          <p:cNvSpPr/>
          <p:nvPr/>
        </p:nvSpPr>
        <p:spPr>
          <a:xfrm>
            <a:off x="418899" y="353842"/>
            <a:ext cx="2401939" cy="276999"/>
          </a:xfrm>
          <a:prstGeom prst="rect">
            <a:avLst/>
          </a:prstGeom>
          <a:solidFill>
            <a:srgbClr val="D4315D"/>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12700">
              <a:defRPr sz="1900" spc="-94">
                <a:solidFill>
                  <a:srgbClr val="231F20"/>
                </a:solidFill>
                <a:latin typeface="DIN Pro Bold"/>
                <a:ea typeface="DIN Pro Bold"/>
                <a:cs typeface="DIN Pro Bold"/>
                <a:sym typeface="DIN Pro Bold"/>
              </a:defRPr>
            </a:lvl1pPr>
          </a:lstStyle>
          <a:p>
            <a:pPr algn="ctr"/>
            <a:r>
              <a:rPr lang="ru-RU" sz="1800" b="1" i="1" dirty="0">
                <a:solidFill>
                  <a:schemeClr val="bg1"/>
                </a:solidFill>
                <a:latin typeface="Century Gothic" panose="020B0502020202020204" pitchFamily="34" charset="0"/>
                <a:cs typeface="Arial" panose="020B0604020202020204" pitchFamily="34" charset="0"/>
              </a:rPr>
              <a:t>Коммерческая тайна</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4FB324E7-7FC2-4C09-BC44-B72446EA6B11}"/>
              </a:ext>
            </a:extLst>
          </p:cNvPr>
          <p:cNvSpPr>
            <a:spLocks noGrp="1"/>
          </p:cNvSpPr>
          <p:nvPr>
            <p:ph type="sldNum" sz="quarter" idx="2"/>
          </p:nvPr>
        </p:nvSpPr>
        <p:spPr/>
        <p:txBody>
          <a:bodyPr/>
          <a:lstStyle/>
          <a:p>
            <a:fld id="{86CB4B4D-7CA3-9044-876B-883B54F8677D}" type="slidenum">
              <a:rPr lang="ru-RU" smtClean="0"/>
              <a:pPr/>
              <a:t>10</a:t>
            </a:fld>
            <a:endParaRPr lang="ru-RU" dirty="0"/>
          </a:p>
        </p:txBody>
      </p:sp>
      <p:sp>
        <p:nvSpPr>
          <p:cNvPr id="4" name="Заголовок 3">
            <a:extLst>
              <a:ext uri="{FF2B5EF4-FFF2-40B4-BE49-F238E27FC236}">
                <a16:creationId xmlns:a16="http://schemas.microsoft.com/office/drawing/2014/main" id="{A5266BA0-FA06-4729-A246-85DA80BC7CCF}"/>
              </a:ext>
            </a:extLst>
          </p:cNvPr>
          <p:cNvSpPr>
            <a:spLocks noGrp="1"/>
          </p:cNvSpPr>
          <p:nvPr>
            <p:ph type="title"/>
          </p:nvPr>
        </p:nvSpPr>
        <p:spPr>
          <a:xfrm>
            <a:off x="157018" y="157020"/>
            <a:ext cx="8179788" cy="397926"/>
          </a:xfrm>
        </p:spPr>
        <p:txBody>
          <a:bodyPr>
            <a:normAutofit/>
          </a:bodyPr>
          <a:lstStyle/>
          <a:p>
            <a:r>
              <a:rPr lang="ru-RU" spc="-58" dirty="0">
                <a:ea typeface="DIN Pro Black"/>
                <a:cs typeface="Arial" panose="020B0604020202020204" pitchFamily="34" charset="0"/>
              </a:rPr>
              <a:t>ТИПОВЫЕ ВОПРОСЫ от учреждений культуры или билетной системы</a:t>
            </a:r>
            <a:endParaRPr lang="ru-RU" dirty="0"/>
          </a:p>
        </p:txBody>
      </p:sp>
      <p:sp>
        <p:nvSpPr>
          <p:cNvPr id="5" name="Прямоугольник 4">
            <a:extLst>
              <a:ext uri="{FF2B5EF4-FFF2-40B4-BE49-F238E27FC236}">
                <a16:creationId xmlns:a16="http://schemas.microsoft.com/office/drawing/2014/main" id="{59141D1E-D642-4009-A929-2031A9167AC7}"/>
              </a:ext>
            </a:extLst>
          </p:cNvPr>
          <p:cNvSpPr/>
          <p:nvPr/>
        </p:nvSpPr>
        <p:spPr>
          <a:xfrm>
            <a:off x="157018" y="798979"/>
            <a:ext cx="8558160" cy="3970318"/>
          </a:xfrm>
          <a:prstGeom prst="rect">
            <a:avLst/>
          </a:prstGeom>
        </p:spPr>
        <p:txBody>
          <a:bodyPr wrap="square">
            <a:spAutoFit/>
          </a:bodyPr>
          <a:lstStyle/>
          <a:p>
            <a:pPr marL="342900" indent="-342900">
              <a:buAutoNum type="arabicPeriod"/>
            </a:pPr>
            <a:r>
              <a:rPr lang="ru-RU" dirty="0">
                <a:solidFill>
                  <a:srgbClr val="C00000"/>
                </a:solidFill>
              </a:rPr>
              <a:t>Что такое белый терминал и зачем он? </a:t>
            </a:r>
          </a:p>
          <a:p>
            <a:pPr marL="342900" indent="-342900">
              <a:buAutoNum type="arabicPeriod"/>
            </a:pPr>
            <a:endParaRPr lang="ru-RU" dirty="0">
              <a:solidFill>
                <a:schemeClr val="bg1"/>
              </a:solidFill>
            </a:endParaRPr>
          </a:p>
          <a:p>
            <a:r>
              <a:rPr lang="ru-RU" b="1" dirty="0">
                <a:solidFill>
                  <a:schemeClr val="bg1"/>
                </a:solidFill>
              </a:rPr>
              <a:t>Ответ: </a:t>
            </a:r>
            <a:r>
              <a:rPr lang="ru-RU" dirty="0">
                <a:solidFill>
                  <a:schemeClr val="bg1"/>
                </a:solidFill>
              </a:rPr>
              <a:t>Пушкинская карта - обыкновенная карта "Мир", на которую деньги "положило" государство. Как сделать так, чтобы молодой человек не мог этой картой купить пиво, но мог купить билет? Запретить по этой карте любые покупки кроме ограниченного числа терминалов. Наша с вами задача этот перечень терминалов собрать. Это самый обычный терминал физический или виртуальный, по которому разрешены покупки по Пушкинской карте. </a:t>
            </a:r>
          </a:p>
          <a:p>
            <a:endParaRPr lang="ru-RU" dirty="0">
              <a:solidFill>
                <a:schemeClr val="bg1"/>
              </a:solidFill>
            </a:endParaRPr>
          </a:p>
          <a:p>
            <a:r>
              <a:rPr lang="ru-RU" dirty="0">
                <a:solidFill>
                  <a:srgbClr val="C00000"/>
                </a:solidFill>
              </a:rPr>
              <a:t>2. Можно ли в белом терминале заплатить другой картой? </a:t>
            </a:r>
          </a:p>
          <a:p>
            <a:endParaRPr lang="ru-RU" dirty="0">
              <a:solidFill>
                <a:schemeClr val="bg1"/>
              </a:solidFill>
            </a:endParaRPr>
          </a:p>
          <a:p>
            <a:r>
              <a:rPr lang="ru-RU" b="1" dirty="0">
                <a:solidFill>
                  <a:schemeClr val="bg1"/>
                </a:solidFill>
              </a:rPr>
              <a:t>Ответ: </a:t>
            </a:r>
            <a:r>
              <a:rPr lang="ru-RU" dirty="0">
                <a:solidFill>
                  <a:schemeClr val="bg1"/>
                </a:solidFill>
              </a:rPr>
              <a:t>можно, никаких проблем. </a:t>
            </a:r>
          </a:p>
          <a:p>
            <a:endParaRPr lang="ru-RU" dirty="0"/>
          </a:p>
          <a:p>
            <a:endParaRPr lang="ru-RU" dirty="0"/>
          </a:p>
        </p:txBody>
      </p:sp>
    </p:spTree>
    <p:extLst>
      <p:ext uri="{BB962C8B-B14F-4D97-AF65-F5344CB8AC3E}">
        <p14:creationId xmlns:p14="http://schemas.microsoft.com/office/powerpoint/2010/main" val="285294379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4FB324E7-7FC2-4C09-BC44-B72446EA6B11}"/>
              </a:ext>
            </a:extLst>
          </p:cNvPr>
          <p:cNvSpPr>
            <a:spLocks noGrp="1"/>
          </p:cNvSpPr>
          <p:nvPr>
            <p:ph type="sldNum" sz="quarter" idx="2"/>
          </p:nvPr>
        </p:nvSpPr>
        <p:spPr/>
        <p:txBody>
          <a:bodyPr/>
          <a:lstStyle/>
          <a:p>
            <a:fld id="{86CB4B4D-7CA3-9044-876B-883B54F8677D}" type="slidenum">
              <a:rPr lang="ru-RU" smtClean="0"/>
              <a:pPr/>
              <a:t>11</a:t>
            </a:fld>
            <a:endParaRPr lang="ru-RU" dirty="0"/>
          </a:p>
        </p:txBody>
      </p:sp>
      <p:sp>
        <p:nvSpPr>
          <p:cNvPr id="4" name="Заголовок 3">
            <a:extLst>
              <a:ext uri="{FF2B5EF4-FFF2-40B4-BE49-F238E27FC236}">
                <a16:creationId xmlns:a16="http://schemas.microsoft.com/office/drawing/2014/main" id="{A5266BA0-FA06-4729-A246-85DA80BC7CCF}"/>
              </a:ext>
            </a:extLst>
          </p:cNvPr>
          <p:cNvSpPr>
            <a:spLocks noGrp="1"/>
          </p:cNvSpPr>
          <p:nvPr>
            <p:ph type="title"/>
          </p:nvPr>
        </p:nvSpPr>
        <p:spPr/>
        <p:txBody>
          <a:bodyPr>
            <a:normAutofit fontScale="90000"/>
          </a:bodyPr>
          <a:lstStyle/>
          <a:p>
            <a:r>
              <a:rPr lang="ru-RU" spc="-58" dirty="0">
                <a:ea typeface="DIN Pro Black"/>
                <a:cs typeface="Arial" panose="020B0604020202020204" pitchFamily="34" charset="0"/>
              </a:rPr>
              <a:t>ТИПОВЫЕ ВОПРОСЫ от учреждений культуры или билетной системы</a:t>
            </a:r>
            <a:endParaRPr lang="ru-RU" dirty="0"/>
          </a:p>
        </p:txBody>
      </p:sp>
      <p:pic>
        <p:nvPicPr>
          <p:cNvPr id="6" name="Рисунок 5">
            <a:extLst>
              <a:ext uri="{FF2B5EF4-FFF2-40B4-BE49-F238E27FC236}">
                <a16:creationId xmlns:a16="http://schemas.microsoft.com/office/drawing/2014/main" id="{E0A671A5-AC04-44CA-BC82-8505EF8E3A17}"/>
              </a:ext>
            </a:extLst>
          </p:cNvPr>
          <p:cNvPicPr>
            <a:picLocks noChangeAspect="1"/>
          </p:cNvPicPr>
          <p:nvPr/>
        </p:nvPicPr>
        <p:blipFill>
          <a:blip r:embed="rId2"/>
          <a:stretch>
            <a:fillRect/>
          </a:stretch>
        </p:blipFill>
        <p:spPr>
          <a:xfrm>
            <a:off x="157018" y="1652849"/>
            <a:ext cx="7153275" cy="2543175"/>
          </a:xfrm>
          <a:prstGeom prst="rect">
            <a:avLst/>
          </a:prstGeom>
        </p:spPr>
      </p:pic>
      <p:sp>
        <p:nvSpPr>
          <p:cNvPr id="7" name="TextBox 6">
            <a:extLst>
              <a:ext uri="{FF2B5EF4-FFF2-40B4-BE49-F238E27FC236}">
                <a16:creationId xmlns:a16="http://schemas.microsoft.com/office/drawing/2014/main" id="{D1B8C8B8-BA66-48E8-84A2-B924FEEDD4CF}"/>
              </a:ext>
            </a:extLst>
          </p:cNvPr>
          <p:cNvSpPr txBox="1"/>
          <p:nvPr/>
        </p:nvSpPr>
        <p:spPr>
          <a:xfrm>
            <a:off x="157018" y="644432"/>
            <a:ext cx="8551854"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ru-RU" dirty="0">
                <a:solidFill>
                  <a:schemeClr val="bg1"/>
                </a:solidFill>
              </a:rPr>
              <a:t>Так на портале </a:t>
            </a:r>
            <a:r>
              <a:rPr lang="en-US" dirty="0">
                <a:solidFill>
                  <a:schemeClr val="bg1"/>
                </a:solidFill>
              </a:rPr>
              <a:t>PRO.</a:t>
            </a:r>
            <a:r>
              <a:rPr lang="ru-RU" dirty="0">
                <a:solidFill>
                  <a:schemeClr val="bg1"/>
                </a:solidFill>
              </a:rPr>
              <a:t>Культура выглядит форма сбора информации для нашего белого листа терминалов. Внимание! Сейчас весь рынок по приказы Министерства Культуры ищет «свои терминалы». </a:t>
            </a:r>
            <a:endParaRPr kumimoji="0" lang="ru-RU" sz="1800" b="0" i="0" u="none" strike="noStrike" cap="none" spc="0" normalizeH="0" baseline="0" dirty="0">
              <a:ln>
                <a:noFill/>
              </a:ln>
              <a:solidFill>
                <a:schemeClr val="bg1"/>
              </a:solidFill>
              <a:effectLst/>
              <a:uFillTx/>
              <a:sym typeface="Calibri"/>
            </a:endParaRPr>
          </a:p>
        </p:txBody>
      </p:sp>
      <p:sp>
        <p:nvSpPr>
          <p:cNvPr id="8" name="TextBox 7">
            <a:extLst>
              <a:ext uri="{FF2B5EF4-FFF2-40B4-BE49-F238E27FC236}">
                <a16:creationId xmlns:a16="http://schemas.microsoft.com/office/drawing/2014/main" id="{ADDED751-7A2E-4140-815A-920E314B2F04}"/>
              </a:ext>
            </a:extLst>
          </p:cNvPr>
          <p:cNvSpPr txBox="1"/>
          <p:nvPr/>
        </p:nvSpPr>
        <p:spPr>
          <a:xfrm>
            <a:off x="157018" y="4281113"/>
            <a:ext cx="855185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ru-RU" b="1" i="1" u="sng" dirty="0">
                <a:solidFill>
                  <a:srgbClr val="C00000"/>
                </a:solidFill>
              </a:rPr>
              <a:t>ОЧЕНЬ ВАЖНО!</a:t>
            </a:r>
            <a:r>
              <a:rPr lang="ru-RU" b="1" i="1" dirty="0">
                <a:solidFill>
                  <a:srgbClr val="C00000"/>
                </a:solidFill>
              </a:rPr>
              <a:t> </a:t>
            </a:r>
            <a:r>
              <a:rPr lang="ru-RU" dirty="0">
                <a:solidFill>
                  <a:schemeClr val="bg1"/>
                </a:solidFill>
              </a:rPr>
              <a:t>Для участия в программе нет необходимости получать терминалы именно в Почта Банке. Их можно получить у того банка, кто «</a:t>
            </a:r>
            <a:r>
              <a:rPr lang="ru-RU" dirty="0" err="1">
                <a:solidFill>
                  <a:schemeClr val="bg1"/>
                </a:solidFill>
              </a:rPr>
              <a:t>эквайрит</a:t>
            </a:r>
            <a:r>
              <a:rPr lang="ru-RU" dirty="0">
                <a:solidFill>
                  <a:schemeClr val="bg1"/>
                </a:solidFill>
              </a:rPr>
              <a:t>» учреждение.</a:t>
            </a:r>
            <a:endParaRPr kumimoji="0" lang="ru-RU" sz="1800" b="0" i="0" u="sng" strike="noStrike" cap="none" spc="0" normalizeH="0" baseline="0" dirty="0">
              <a:ln>
                <a:noFill/>
              </a:ln>
              <a:solidFill>
                <a:schemeClr val="bg1"/>
              </a:solidFill>
              <a:effectLst/>
              <a:uFillTx/>
              <a:sym typeface="Calibri"/>
            </a:endParaRPr>
          </a:p>
        </p:txBody>
      </p:sp>
    </p:spTree>
    <p:extLst>
      <p:ext uri="{BB962C8B-B14F-4D97-AF65-F5344CB8AC3E}">
        <p14:creationId xmlns:p14="http://schemas.microsoft.com/office/powerpoint/2010/main" val="314767123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7160859-0EF6-447E-8405-7B440BBD9362}"/>
              </a:ext>
            </a:extLst>
          </p:cNvPr>
          <p:cNvSpPr>
            <a:spLocks noGrp="1"/>
          </p:cNvSpPr>
          <p:nvPr>
            <p:ph type="sldNum" sz="quarter" idx="2"/>
          </p:nvPr>
        </p:nvSpPr>
        <p:spPr/>
        <p:txBody>
          <a:bodyPr/>
          <a:lstStyle/>
          <a:p>
            <a:fld id="{86CB4B4D-7CA3-9044-876B-883B54F8677D}" type="slidenum">
              <a:rPr lang="ru-RU" smtClean="0"/>
              <a:pPr/>
              <a:t>12</a:t>
            </a:fld>
            <a:endParaRPr lang="ru-RU" dirty="0"/>
          </a:p>
        </p:txBody>
      </p:sp>
      <p:sp>
        <p:nvSpPr>
          <p:cNvPr id="3" name="Заголовок 2">
            <a:extLst>
              <a:ext uri="{FF2B5EF4-FFF2-40B4-BE49-F238E27FC236}">
                <a16:creationId xmlns:a16="http://schemas.microsoft.com/office/drawing/2014/main" id="{182C734E-A6BF-4B48-9056-2BCB152D2BBD}"/>
              </a:ext>
            </a:extLst>
          </p:cNvPr>
          <p:cNvSpPr>
            <a:spLocks noGrp="1"/>
          </p:cNvSpPr>
          <p:nvPr>
            <p:ph type="title"/>
          </p:nvPr>
        </p:nvSpPr>
        <p:spPr/>
        <p:txBody>
          <a:bodyPr>
            <a:normAutofit fontScale="90000"/>
          </a:bodyPr>
          <a:lstStyle/>
          <a:p>
            <a:r>
              <a:rPr lang="ru-RU" spc="-58" dirty="0">
                <a:ea typeface="DIN Pro Black"/>
                <a:cs typeface="Arial" panose="020B0604020202020204" pitchFamily="34" charset="0"/>
              </a:rPr>
              <a:t>ТИПОВЫЕ ВОПРОСЫ от учреждений культуры или билетной системы</a:t>
            </a:r>
            <a:endParaRPr lang="ru-RU" dirty="0"/>
          </a:p>
        </p:txBody>
      </p:sp>
      <p:sp>
        <p:nvSpPr>
          <p:cNvPr id="4" name="Прямоугольник 3">
            <a:extLst>
              <a:ext uri="{FF2B5EF4-FFF2-40B4-BE49-F238E27FC236}">
                <a16:creationId xmlns:a16="http://schemas.microsoft.com/office/drawing/2014/main" id="{28AABEF6-D796-49A6-A52B-57E9695D7101}"/>
              </a:ext>
            </a:extLst>
          </p:cNvPr>
          <p:cNvSpPr/>
          <p:nvPr/>
        </p:nvSpPr>
        <p:spPr>
          <a:xfrm>
            <a:off x="157018" y="731520"/>
            <a:ext cx="8375280" cy="4247317"/>
          </a:xfrm>
          <a:prstGeom prst="rect">
            <a:avLst/>
          </a:prstGeom>
        </p:spPr>
        <p:txBody>
          <a:bodyPr wrap="square">
            <a:spAutoFit/>
          </a:bodyPr>
          <a:lstStyle/>
          <a:p>
            <a:r>
              <a:rPr lang="ru-RU" dirty="0">
                <a:solidFill>
                  <a:srgbClr val="C00000"/>
                </a:solidFill>
              </a:rPr>
              <a:t>3. Можно ли указать на </a:t>
            </a:r>
            <a:r>
              <a:rPr lang="ru-RU" dirty="0" err="1">
                <a:solidFill>
                  <a:srgbClr val="C00000"/>
                </a:solidFill>
              </a:rPr>
              <a:t>ПРО.Культуре</a:t>
            </a:r>
            <a:r>
              <a:rPr lang="ru-RU" dirty="0">
                <a:solidFill>
                  <a:srgbClr val="C00000"/>
                </a:solidFill>
              </a:rPr>
              <a:t> информацию о тех терминалах, которые мы используем сейчас? </a:t>
            </a:r>
          </a:p>
          <a:p>
            <a:endParaRPr lang="ru-RU" dirty="0">
              <a:solidFill>
                <a:schemeClr val="bg1"/>
              </a:solidFill>
            </a:endParaRPr>
          </a:p>
          <a:p>
            <a:r>
              <a:rPr lang="ru-RU" b="1" dirty="0">
                <a:solidFill>
                  <a:schemeClr val="bg1"/>
                </a:solidFill>
              </a:rPr>
              <a:t>Ответ первый: </a:t>
            </a:r>
            <a:r>
              <a:rPr lang="ru-RU" dirty="0">
                <a:solidFill>
                  <a:schemeClr val="bg1"/>
                </a:solidFill>
              </a:rPr>
              <a:t>Да, можно. Для этого вся ваша афиша мероприятий должна быть согласована для участия в проекте Пушкинская карта. Заведите всю вашу афишу на портал </a:t>
            </a:r>
            <a:r>
              <a:rPr lang="ru-RU" dirty="0" err="1">
                <a:solidFill>
                  <a:schemeClr val="bg1"/>
                </a:solidFill>
              </a:rPr>
              <a:t>ПРО.Культура</a:t>
            </a:r>
            <a:r>
              <a:rPr lang="ru-RU" dirty="0">
                <a:solidFill>
                  <a:schemeClr val="bg1"/>
                </a:solidFill>
              </a:rPr>
              <a:t>, мероприятия будут рассмотрены экспертным советом, внесите информацию о всех терминалах, которые вы сейчас используете для продажи билетов и с этого момента все ваши терминалы станут белыми. </a:t>
            </a:r>
          </a:p>
          <a:p>
            <a:endParaRPr lang="ru-RU" dirty="0">
              <a:solidFill>
                <a:schemeClr val="bg1"/>
              </a:solidFill>
            </a:endParaRPr>
          </a:p>
          <a:p>
            <a:r>
              <a:rPr lang="ru-RU" b="1" dirty="0">
                <a:solidFill>
                  <a:schemeClr val="bg1"/>
                </a:solidFill>
              </a:rPr>
              <a:t>Ответ второй: </a:t>
            </a:r>
            <a:r>
              <a:rPr lang="ru-RU" dirty="0">
                <a:solidFill>
                  <a:schemeClr val="bg1"/>
                </a:solidFill>
              </a:rPr>
              <a:t>Попросите ваш Банк-эквайер завести вам еще один </a:t>
            </a:r>
            <a:r>
              <a:rPr lang="ru-RU" dirty="0" err="1">
                <a:solidFill>
                  <a:schemeClr val="bg1"/>
                </a:solidFill>
              </a:rPr>
              <a:t>merchantID</a:t>
            </a:r>
            <a:r>
              <a:rPr lang="ru-RU" dirty="0">
                <a:solidFill>
                  <a:schemeClr val="bg1"/>
                </a:solidFill>
              </a:rPr>
              <a:t> для использования в одном терминале и зарегистрируйте в белом списке о нем информацию. С этого момента связка терминала и дополнительного </a:t>
            </a:r>
            <a:r>
              <a:rPr lang="en-US" dirty="0" err="1">
                <a:solidFill>
                  <a:schemeClr val="bg1"/>
                </a:solidFill>
              </a:rPr>
              <a:t>merchantID</a:t>
            </a:r>
            <a:r>
              <a:rPr lang="en-US" dirty="0">
                <a:solidFill>
                  <a:schemeClr val="bg1"/>
                </a:solidFill>
              </a:rPr>
              <a:t> </a:t>
            </a:r>
            <a:r>
              <a:rPr lang="ru-RU" dirty="0">
                <a:solidFill>
                  <a:schemeClr val="bg1"/>
                </a:solidFill>
              </a:rPr>
              <a:t>станет белой. Настройте ваш терминал так, чтобы при оплате Пушкинской картой, использовалась именно белая комбинация (настроить свои технологии именно так поможет ваша билетная система). </a:t>
            </a:r>
          </a:p>
        </p:txBody>
      </p:sp>
    </p:spTree>
    <p:extLst>
      <p:ext uri="{BB962C8B-B14F-4D97-AF65-F5344CB8AC3E}">
        <p14:creationId xmlns:p14="http://schemas.microsoft.com/office/powerpoint/2010/main" val="360778721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DD17D439-559F-4CD8-A2FB-2189EE473045}"/>
              </a:ext>
            </a:extLst>
          </p:cNvPr>
          <p:cNvSpPr>
            <a:spLocks noGrp="1"/>
          </p:cNvSpPr>
          <p:nvPr>
            <p:ph type="sldNum" sz="quarter" idx="2"/>
          </p:nvPr>
        </p:nvSpPr>
        <p:spPr/>
        <p:txBody>
          <a:bodyPr/>
          <a:lstStyle/>
          <a:p>
            <a:fld id="{86CB4B4D-7CA3-9044-876B-883B54F8677D}" type="slidenum">
              <a:rPr lang="ru-RU" smtClean="0"/>
              <a:pPr/>
              <a:t>13</a:t>
            </a:fld>
            <a:endParaRPr lang="ru-RU" dirty="0"/>
          </a:p>
        </p:txBody>
      </p:sp>
      <p:sp>
        <p:nvSpPr>
          <p:cNvPr id="3" name="Заголовок 2">
            <a:extLst>
              <a:ext uri="{FF2B5EF4-FFF2-40B4-BE49-F238E27FC236}">
                <a16:creationId xmlns:a16="http://schemas.microsoft.com/office/drawing/2014/main" id="{A007E3DD-65CF-4085-B482-83E918C30C65}"/>
              </a:ext>
            </a:extLst>
          </p:cNvPr>
          <p:cNvSpPr>
            <a:spLocks noGrp="1"/>
          </p:cNvSpPr>
          <p:nvPr>
            <p:ph type="title"/>
          </p:nvPr>
        </p:nvSpPr>
        <p:spPr/>
        <p:txBody>
          <a:bodyPr>
            <a:normAutofit fontScale="90000"/>
          </a:bodyPr>
          <a:lstStyle/>
          <a:p>
            <a:r>
              <a:rPr lang="ru-RU" spc="-58" dirty="0">
                <a:ea typeface="DIN Pro Black"/>
                <a:cs typeface="Arial" panose="020B0604020202020204" pitchFamily="34" charset="0"/>
              </a:rPr>
              <a:t>ТИПОВЫЕ ВОПРОСЫ от учреждений культуры или билетной системы</a:t>
            </a:r>
            <a:endParaRPr lang="ru-RU" dirty="0"/>
          </a:p>
        </p:txBody>
      </p:sp>
      <p:sp>
        <p:nvSpPr>
          <p:cNvPr id="4" name="Прямоугольник 3">
            <a:extLst>
              <a:ext uri="{FF2B5EF4-FFF2-40B4-BE49-F238E27FC236}">
                <a16:creationId xmlns:a16="http://schemas.microsoft.com/office/drawing/2014/main" id="{54A94D38-5514-4C4C-A14A-71385221DE6E}"/>
              </a:ext>
            </a:extLst>
          </p:cNvPr>
          <p:cNvSpPr/>
          <p:nvPr/>
        </p:nvSpPr>
        <p:spPr>
          <a:xfrm>
            <a:off x="157018" y="636926"/>
            <a:ext cx="8514016" cy="3970318"/>
          </a:xfrm>
          <a:prstGeom prst="rect">
            <a:avLst/>
          </a:prstGeom>
        </p:spPr>
        <p:txBody>
          <a:bodyPr wrap="square">
            <a:spAutoFit/>
          </a:bodyPr>
          <a:lstStyle/>
          <a:p>
            <a:r>
              <a:rPr lang="ru-RU" dirty="0">
                <a:solidFill>
                  <a:srgbClr val="C00000"/>
                </a:solidFill>
              </a:rPr>
              <a:t>4. Как продающему виджету на сайте (или кассовой программе) понять, в какой терминал (или с каким </a:t>
            </a:r>
            <a:r>
              <a:rPr lang="ru-RU" dirty="0" err="1">
                <a:solidFill>
                  <a:srgbClr val="C00000"/>
                </a:solidFill>
              </a:rPr>
              <a:t>merachntID</a:t>
            </a:r>
            <a:r>
              <a:rPr lang="ru-RU" dirty="0">
                <a:solidFill>
                  <a:srgbClr val="C00000"/>
                </a:solidFill>
              </a:rPr>
              <a:t>) отправлять покупку?</a:t>
            </a:r>
          </a:p>
          <a:p>
            <a:endParaRPr lang="ru-RU" dirty="0">
              <a:solidFill>
                <a:schemeClr val="bg1"/>
              </a:solidFill>
            </a:endParaRPr>
          </a:p>
          <a:p>
            <a:r>
              <a:rPr lang="ru-RU" b="1" dirty="0">
                <a:solidFill>
                  <a:schemeClr val="bg1"/>
                </a:solidFill>
              </a:rPr>
              <a:t>Ответ: </a:t>
            </a:r>
            <a:r>
              <a:rPr lang="ru-RU" dirty="0">
                <a:solidFill>
                  <a:schemeClr val="bg1"/>
                </a:solidFill>
              </a:rPr>
              <a:t>делать отдельную кнопку "Оплатить Пушкинской картой". Если клиент выбирает эту опцию - направлять покупку в белый терминал или подставлять специальный </a:t>
            </a:r>
            <a:r>
              <a:rPr lang="ru-RU" dirty="0" err="1">
                <a:solidFill>
                  <a:schemeClr val="bg1"/>
                </a:solidFill>
              </a:rPr>
              <a:t>merchantID</a:t>
            </a:r>
            <a:r>
              <a:rPr lang="ru-RU" dirty="0">
                <a:solidFill>
                  <a:schemeClr val="bg1"/>
                </a:solidFill>
              </a:rPr>
              <a:t>. </a:t>
            </a:r>
          </a:p>
          <a:p>
            <a:endParaRPr lang="ru-RU" dirty="0">
              <a:solidFill>
                <a:schemeClr val="bg1"/>
              </a:solidFill>
            </a:endParaRPr>
          </a:p>
          <a:p>
            <a:r>
              <a:rPr lang="ru-RU" dirty="0">
                <a:solidFill>
                  <a:srgbClr val="C00000"/>
                </a:solidFill>
              </a:rPr>
              <a:t>5. А вдруг клиент с обычной картой заплатит по этой кнопке и мы случайно выдадим информацию о такой покупке в базу Пушкинских билетов? </a:t>
            </a:r>
          </a:p>
          <a:p>
            <a:endParaRPr lang="ru-RU" dirty="0">
              <a:solidFill>
                <a:schemeClr val="bg1"/>
              </a:solidFill>
            </a:endParaRPr>
          </a:p>
          <a:p>
            <a:r>
              <a:rPr lang="ru-RU" b="1" dirty="0">
                <a:solidFill>
                  <a:schemeClr val="bg1"/>
                </a:solidFill>
              </a:rPr>
              <a:t>Ответ: </a:t>
            </a:r>
            <a:r>
              <a:rPr lang="ru-RU" dirty="0">
                <a:solidFill>
                  <a:schemeClr val="bg1"/>
                </a:solidFill>
              </a:rPr>
              <a:t>Ничего страшного. Вы можете передавать информацию хоть о всех билетах, которые вы продаете. База сверяется с банком-эмитентом Пушкинской карты и лишние операции будут удалены автоматически. Это НЕ ВАША задача достоверно определять, что к вам пришла на оплату Пушкинская карта. </a:t>
            </a:r>
          </a:p>
        </p:txBody>
      </p:sp>
    </p:spTree>
    <p:extLst>
      <p:ext uri="{BB962C8B-B14F-4D97-AF65-F5344CB8AC3E}">
        <p14:creationId xmlns:p14="http://schemas.microsoft.com/office/powerpoint/2010/main" val="130493127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23825C8-F776-489F-9ACA-820320267F9C}"/>
              </a:ext>
            </a:extLst>
          </p:cNvPr>
          <p:cNvSpPr>
            <a:spLocks noGrp="1"/>
          </p:cNvSpPr>
          <p:nvPr>
            <p:ph type="sldNum" sz="quarter" idx="2"/>
          </p:nvPr>
        </p:nvSpPr>
        <p:spPr/>
        <p:txBody>
          <a:bodyPr/>
          <a:lstStyle/>
          <a:p>
            <a:fld id="{86CB4B4D-7CA3-9044-876B-883B54F8677D}" type="slidenum">
              <a:rPr lang="ru-RU" smtClean="0"/>
              <a:pPr/>
              <a:t>14</a:t>
            </a:fld>
            <a:endParaRPr lang="ru-RU" dirty="0"/>
          </a:p>
        </p:txBody>
      </p:sp>
      <p:sp>
        <p:nvSpPr>
          <p:cNvPr id="3" name="Заголовок 2">
            <a:extLst>
              <a:ext uri="{FF2B5EF4-FFF2-40B4-BE49-F238E27FC236}">
                <a16:creationId xmlns:a16="http://schemas.microsoft.com/office/drawing/2014/main" id="{B5A97D0B-E5AC-437A-AD1B-5A1EE734D1FA}"/>
              </a:ext>
            </a:extLst>
          </p:cNvPr>
          <p:cNvSpPr>
            <a:spLocks noGrp="1"/>
          </p:cNvSpPr>
          <p:nvPr>
            <p:ph type="title"/>
          </p:nvPr>
        </p:nvSpPr>
        <p:spPr/>
        <p:txBody>
          <a:bodyPr>
            <a:normAutofit fontScale="90000"/>
          </a:bodyPr>
          <a:lstStyle/>
          <a:p>
            <a:r>
              <a:rPr lang="ru-RU" spc="-58" dirty="0">
                <a:ea typeface="DIN Pro Black"/>
                <a:cs typeface="Arial" panose="020B0604020202020204" pitchFamily="34" charset="0"/>
              </a:rPr>
              <a:t>ТИПОВЫЕ ВОПРОСЫ от учреждений культуры или билетной системы</a:t>
            </a:r>
            <a:endParaRPr lang="ru-RU" dirty="0"/>
          </a:p>
        </p:txBody>
      </p:sp>
      <p:sp>
        <p:nvSpPr>
          <p:cNvPr id="4" name="Прямоугольник 3">
            <a:extLst>
              <a:ext uri="{FF2B5EF4-FFF2-40B4-BE49-F238E27FC236}">
                <a16:creationId xmlns:a16="http://schemas.microsoft.com/office/drawing/2014/main" id="{4E361BD9-9391-4C24-94A1-BB2F3E6152EF}"/>
              </a:ext>
            </a:extLst>
          </p:cNvPr>
          <p:cNvSpPr/>
          <p:nvPr/>
        </p:nvSpPr>
        <p:spPr>
          <a:xfrm>
            <a:off x="157018" y="617373"/>
            <a:ext cx="8406173" cy="4524315"/>
          </a:xfrm>
          <a:prstGeom prst="rect">
            <a:avLst/>
          </a:prstGeom>
        </p:spPr>
        <p:txBody>
          <a:bodyPr wrap="square">
            <a:spAutoFit/>
          </a:bodyPr>
          <a:lstStyle/>
          <a:p>
            <a:r>
              <a:rPr lang="ru-RU" dirty="0">
                <a:solidFill>
                  <a:srgbClr val="C00000"/>
                </a:solidFill>
              </a:rPr>
              <a:t>6. А как выпустить специальную форму билета, если мы не знаем достоверно, что карта была Пушкинской? </a:t>
            </a:r>
          </a:p>
          <a:p>
            <a:endParaRPr lang="ru-RU" dirty="0">
              <a:solidFill>
                <a:schemeClr val="bg1"/>
              </a:solidFill>
            </a:endParaRPr>
          </a:p>
          <a:p>
            <a:r>
              <a:rPr lang="ru-RU" b="1" dirty="0">
                <a:solidFill>
                  <a:schemeClr val="bg1"/>
                </a:solidFill>
              </a:rPr>
              <a:t>Ответ: </a:t>
            </a:r>
            <a:r>
              <a:rPr lang="ru-RU" dirty="0">
                <a:solidFill>
                  <a:schemeClr val="bg1"/>
                </a:solidFill>
              </a:rPr>
              <a:t>При выборе оплаты Пушкинской картой нужно информировать клиента, что билет именной и что нужно будет предъявить в театре свою карту в электронном или физическом виде. Если это не смущает клиента - смело выпускайте ему отдельную форму билета. Кроме того уместно подсказывать клиенту, чтобы не выпускал больше одного билета на мероприятие на одно лицо. </a:t>
            </a:r>
          </a:p>
          <a:p>
            <a:endParaRPr lang="ru-RU" dirty="0">
              <a:solidFill>
                <a:schemeClr val="bg1"/>
              </a:solidFill>
            </a:endParaRPr>
          </a:p>
          <a:p>
            <a:r>
              <a:rPr lang="ru-RU" dirty="0">
                <a:solidFill>
                  <a:srgbClr val="C00000"/>
                </a:solidFill>
              </a:rPr>
              <a:t>7. А если нам просто самим ну очень хочется убедиться, что карта точно была Пушкинской? Ну просто из любопытства? </a:t>
            </a:r>
          </a:p>
          <a:p>
            <a:endParaRPr lang="ru-RU" dirty="0">
              <a:solidFill>
                <a:schemeClr val="bg1"/>
              </a:solidFill>
            </a:endParaRPr>
          </a:p>
          <a:p>
            <a:r>
              <a:rPr lang="ru-RU" b="1" dirty="0">
                <a:solidFill>
                  <a:schemeClr val="bg1"/>
                </a:solidFill>
              </a:rPr>
              <a:t>Ответ: </a:t>
            </a:r>
            <a:r>
              <a:rPr lang="ru-RU" dirty="0">
                <a:solidFill>
                  <a:schemeClr val="bg1"/>
                </a:solidFill>
              </a:rPr>
              <a:t>подключайтесь к системе Пушкинских карт напрямую (эквайринг Почта Банка). В рамках данного шлюза можем настроить опцию приема "только пушкинских карт". Дополнительных денег это не стоит. В том числе у вас появится дополнительный </a:t>
            </a:r>
            <a:r>
              <a:rPr lang="ru-RU" dirty="0" err="1">
                <a:solidFill>
                  <a:schemeClr val="bg1"/>
                </a:solidFill>
              </a:rPr>
              <a:t>эквайринговый</a:t>
            </a:r>
            <a:r>
              <a:rPr lang="ru-RU" dirty="0">
                <a:solidFill>
                  <a:schemeClr val="bg1"/>
                </a:solidFill>
              </a:rPr>
              <a:t> шлюз. </a:t>
            </a:r>
          </a:p>
        </p:txBody>
      </p:sp>
    </p:spTree>
    <p:extLst>
      <p:ext uri="{BB962C8B-B14F-4D97-AF65-F5344CB8AC3E}">
        <p14:creationId xmlns:p14="http://schemas.microsoft.com/office/powerpoint/2010/main" val="5718758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96">
            <a:extLst>
              <a:ext uri="{FF2B5EF4-FFF2-40B4-BE49-F238E27FC236}">
                <a16:creationId xmlns:a16="http://schemas.microsoft.com/office/drawing/2014/main" id="{B117336A-61D6-420F-9424-608B7CA1B2C7}"/>
              </a:ext>
            </a:extLst>
          </p:cNvPr>
          <p:cNvSpPr txBox="1">
            <a:spLocks/>
          </p:cNvSpPr>
          <p:nvPr/>
        </p:nvSpPr>
        <p:spPr>
          <a:xfrm>
            <a:off x="193591" y="169423"/>
            <a:ext cx="8090894" cy="24441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R="5080" indent="12700" algn="just">
              <a:spcBef>
                <a:spcPts val="600"/>
              </a:spcBef>
              <a:tabLst>
                <a:tab pos="405765" algn="l"/>
              </a:tabLst>
              <a:defRPr b="1" cap="all" spc="-58">
                <a:solidFill>
                  <a:srgbClr val="D42040"/>
                </a:solidFill>
                <a:latin typeface="Arial" panose="020B0604020202020204" pitchFamily="34" charset="0"/>
                <a:ea typeface="DIN Pro Black"/>
                <a:cs typeface="Arial" panose="020B0604020202020204" pitchFamily="34" charset="0"/>
              </a:defRPr>
            </a:lvl1pPr>
            <a:lvl2pPr indent="0">
              <a:defRPr sz="1400">
                <a:solidFill>
                  <a:srgbClr val="FFFFFF"/>
                </a:solidFill>
                <a:latin typeface="DIN Pro Bold"/>
                <a:ea typeface="DIN Pro Bold"/>
                <a:cs typeface="DIN Pro Bold"/>
              </a:defRPr>
            </a:lvl2pPr>
            <a:lvl3pPr indent="0">
              <a:defRPr sz="1400">
                <a:solidFill>
                  <a:srgbClr val="FFFFFF"/>
                </a:solidFill>
                <a:latin typeface="DIN Pro Bold"/>
                <a:ea typeface="DIN Pro Bold"/>
                <a:cs typeface="DIN Pro Bold"/>
              </a:defRPr>
            </a:lvl3pPr>
            <a:lvl4pPr indent="0">
              <a:defRPr sz="1400">
                <a:solidFill>
                  <a:srgbClr val="FFFFFF"/>
                </a:solidFill>
                <a:latin typeface="DIN Pro Bold"/>
                <a:ea typeface="DIN Pro Bold"/>
                <a:cs typeface="DIN Pro Bold"/>
              </a:defRPr>
            </a:lvl4pPr>
            <a:lvl5pPr indent="0">
              <a:defRPr sz="1400">
                <a:solidFill>
                  <a:srgbClr val="FFFFFF"/>
                </a:solidFill>
                <a:latin typeface="DIN Pro Bold"/>
                <a:ea typeface="DIN Pro Bold"/>
                <a:cs typeface="DIN Pro Bold"/>
              </a:defRPr>
            </a:lvl5pPr>
            <a:lvl6pPr indent="0">
              <a:defRPr sz="1400">
                <a:solidFill>
                  <a:srgbClr val="FFFFFF"/>
                </a:solidFill>
                <a:latin typeface="DIN Pro Bold"/>
                <a:ea typeface="DIN Pro Bold"/>
                <a:cs typeface="DIN Pro Bold"/>
              </a:defRPr>
            </a:lvl6pPr>
            <a:lvl7pPr indent="0">
              <a:defRPr sz="1400">
                <a:solidFill>
                  <a:srgbClr val="FFFFFF"/>
                </a:solidFill>
                <a:latin typeface="DIN Pro Bold"/>
                <a:ea typeface="DIN Pro Bold"/>
                <a:cs typeface="DIN Pro Bold"/>
              </a:defRPr>
            </a:lvl7pPr>
            <a:lvl8pPr indent="0">
              <a:defRPr sz="1400">
                <a:solidFill>
                  <a:srgbClr val="FFFFFF"/>
                </a:solidFill>
                <a:latin typeface="DIN Pro Bold"/>
                <a:ea typeface="DIN Pro Bold"/>
                <a:cs typeface="DIN Pro Bold"/>
              </a:defRPr>
            </a:lvl8pPr>
            <a:lvl9pPr indent="0">
              <a:defRPr sz="1400">
                <a:solidFill>
                  <a:srgbClr val="FFFFFF"/>
                </a:solidFill>
                <a:latin typeface="DIN Pro Bold"/>
                <a:ea typeface="DIN Pro Bold"/>
                <a:cs typeface="DIN Pro Bold"/>
              </a:defRPr>
            </a:lvl9pPr>
          </a:lstStyle>
          <a:p>
            <a:endParaRPr lang="ru-RU" sz="2400" dirty="0">
              <a:solidFill>
                <a:schemeClr val="bg1"/>
              </a:solidFill>
            </a:endParaRPr>
          </a:p>
        </p:txBody>
      </p:sp>
      <p:sp>
        <p:nvSpPr>
          <p:cNvPr id="12" name="TextBox 11">
            <a:extLst>
              <a:ext uri="{FF2B5EF4-FFF2-40B4-BE49-F238E27FC236}">
                <a16:creationId xmlns:a16="http://schemas.microsoft.com/office/drawing/2014/main" id="{68A2202E-9AF1-4C14-9DB4-CF392E50E625}"/>
              </a:ext>
            </a:extLst>
          </p:cNvPr>
          <p:cNvSpPr txBox="1"/>
          <p:nvPr/>
        </p:nvSpPr>
        <p:spPr>
          <a:xfrm>
            <a:off x="473360" y="998597"/>
            <a:ext cx="8221315"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ru-RU" sz="1200" dirty="0">
                <a:solidFill>
                  <a:schemeClr val="bg1"/>
                </a:solidFill>
                <a:latin typeface="Century Gothic" panose="020B0502020202020204" pitchFamily="34" charset="0"/>
              </a:rPr>
              <a:t>Вопросы от Администрации региона общего характера:</a:t>
            </a:r>
          </a:p>
          <a:p>
            <a:pPr marR="0" algn="l" defTabSz="914400" rtl="0" fontAlgn="auto" latinLnBrk="0" hangingPunct="0">
              <a:lnSpc>
                <a:spcPct val="100000"/>
              </a:lnSpc>
              <a:spcBef>
                <a:spcPts val="0"/>
              </a:spcBef>
              <a:spcAft>
                <a:spcPts val="0"/>
              </a:spcAft>
              <a:buClrTx/>
              <a:buSzTx/>
              <a:tabLst/>
            </a:pPr>
            <a:r>
              <a:rPr kumimoji="0" lang="ru-RU" sz="1200" b="0" i="0" u="none" strike="noStrike" cap="none" spc="0" normalizeH="0" baseline="0" dirty="0">
                <a:ln>
                  <a:noFill/>
                </a:ln>
                <a:solidFill>
                  <a:schemeClr val="bg1"/>
                </a:solidFill>
                <a:effectLst/>
                <a:uFillTx/>
                <a:latin typeface="Century Gothic" panose="020B0502020202020204" pitchFamily="34" charset="0"/>
                <a:sym typeface="Calibri"/>
              </a:rPr>
              <a:t> - обращаться к </a:t>
            </a:r>
            <a:r>
              <a:rPr lang="ru-RU" sz="1200" dirty="0">
                <a:solidFill>
                  <a:schemeClr val="bg1"/>
                </a:solidFill>
                <a:latin typeface="Century Gothic" panose="020B0502020202020204" pitchFamily="34" charset="0"/>
              </a:rPr>
              <a:t>куратору </a:t>
            </a:r>
            <a:r>
              <a:rPr lang="en-US" sz="1200" dirty="0">
                <a:solidFill>
                  <a:schemeClr val="bg1"/>
                </a:solidFill>
                <a:latin typeface="Century Gothic" panose="020B0502020202020204" pitchFamily="34" charset="0"/>
              </a:rPr>
              <a:t>GR (</a:t>
            </a:r>
            <a:r>
              <a:rPr lang="ru-RU" sz="1200" dirty="0">
                <a:solidFill>
                  <a:schemeClr val="bg1"/>
                </a:solidFill>
                <a:latin typeface="Century Gothic" panose="020B0502020202020204" pitchFamily="34" charset="0"/>
              </a:rPr>
              <a:t>Екатерина Исаева)</a:t>
            </a: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ru-RU" sz="1200" b="0" i="0" u="none" strike="noStrike" cap="none" spc="0" normalizeH="0" baseline="0" dirty="0">
              <a:ln>
                <a:noFill/>
              </a:ln>
              <a:solidFill>
                <a:schemeClr val="bg1"/>
              </a:solidFill>
              <a:effectLst/>
              <a:uFillTx/>
              <a:latin typeface="Century Gothic" panose="020B0502020202020204" pitchFamily="34" charset="0"/>
              <a:sym typeface="Calibri"/>
            </a:endParaRP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ru-RU" sz="1200" b="0" i="0" u="none" strike="noStrike" cap="none" spc="0" normalizeH="0" baseline="0" dirty="0">
              <a:ln>
                <a:noFill/>
              </a:ln>
              <a:solidFill>
                <a:schemeClr val="bg1"/>
              </a:solidFill>
              <a:effectLst/>
              <a:uFillTx/>
              <a:latin typeface="Century Gothic" panose="020B0502020202020204" pitchFamily="34" charset="0"/>
              <a:sym typeface="Calibri"/>
            </a:endParaRP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ru-RU" sz="1200" dirty="0">
                <a:solidFill>
                  <a:schemeClr val="bg1"/>
                </a:solidFill>
                <a:latin typeface="Century Gothic" panose="020B0502020202020204" pitchFamily="34" charset="0"/>
              </a:rPr>
              <a:t>Вопросы от Учреждений культуры:</a:t>
            </a:r>
          </a:p>
          <a:p>
            <a:pPr marR="0" algn="l" defTabSz="914400" rtl="0" fontAlgn="auto" latinLnBrk="0" hangingPunct="0">
              <a:lnSpc>
                <a:spcPct val="100000"/>
              </a:lnSpc>
              <a:spcBef>
                <a:spcPts val="0"/>
              </a:spcBef>
              <a:spcAft>
                <a:spcPts val="0"/>
              </a:spcAft>
              <a:buClrTx/>
              <a:buSzTx/>
              <a:tabLst/>
            </a:pPr>
            <a:r>
              <a:rPr kumimoji="0" lang="ru-RU" sz="1200" b="0" i="0" u="none" strike="noStrike" cap="none" spc="0" normalizeH="0" baseline="0" dirty="0">
                <a:ln>
                  <a:noFill/>
                </a:ln>
                <a:solidFill>
                  <a:schemeClr val="bg1"/>
                </a:solidFill>
                <a:effectLst/>
                <a:uFillTx/>
                <a:latin typeface="Century Gothic" panose="020B0502020202020204" pitchFamily="34" charset="0"/>
                <a:sym typeface="Calibri"/>
              </a:rPr>
              <a:t> - </a:t>
            </a:r>
            <a:r>
              <a:rPr lang="ru-RU" sz="1200" dirty="0">
                <a:solidFill>
                  <a:schemeClr val="bg1"/>
                </a:solidFill>
                <a:latin typeface="Century Gothic" panose="020B0502020202020204" pitchFamily="34" charset="0"/>
              </a:rPr>
              <a:t>помогут ведущие менеджеры по платежам и переводам (</a:t>
            </a:r>
            <a:r>
              <a:rPr lang="ru-RU" sz="1200" dirty="0" err="1">
                <a:solidFill>
                  <a:schemeClr val="bg1"/>
                </a:solidFill>
                <a:latin typeface="Century Gothic" panose="020B0502020202020204" pitchFamily="34" charset="0"/>
              </a:rPr>
              <a:t>ВМПиП</a:t>
            </a:r>
            <a:r>
              <a:rPr lang="ru-RU" sz="1200" dirty="0">
                <a:solidFill>
                  <a:schemeClr val="bg1"/>
                </a:solidFill>
                <a:latin typeface="Century Gothic" panose="020B0502020202020204" pitchFamily="34" charset="0"/>
              </a:rPr>
              <a:t>) региона</a:t>
            </a: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ru-RU" sz="1200" b="0" i="0" u="none" strike="noStrike" cap="none" spc="0" normalizeH="0" baseline="0" dirty="0">
              <a:ln>
                <a:noFill/>
              </a:ln>
              <a:solidFill>
                <a:schemeClr val="bg1"/>
              </a:solidFill>
              <a:effectLst/>
              <a:uFillTx/>
              <a:latin typeface="Century Gothic" panose="020B0502020202020204" pitchFamily="34" charset="0"/>
              <a:sym typeface="Calibri"/>
            </a:endParaRP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ru-RU" sz="1200" b="0" i="0" u="none" strike="noStrike" cap="none" spc="0" normalizeH="0" baseline="0" dirty="0">
              <a:ln>
                <a:noFill/>
              </a:ln>
              <a:solidFill>
                <a:schemeClr val="bg1"/>
              </a:solidFill>
              <a:effectLst/>
              <a:uFillTx/>
              <a:latin typeface="Century Gothic" panose="020B0502020202020204" pitchFamily="34" charset="0"/>
              <a:sym typeface="Calibri"/>
            </a:endParaRP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ru-RU" sz="1200" b="0" i="0" u="none" strike="noStrike" cap="none" spc="0" normalizeH="0" baseline="0" dirty="0">
                <a:ln>
                  <a:noFill/>
                </a:ln>
                <a:solidFill>
                  <a:schemeClr val="bg1"/>
                </a:solidFill>
                <a:effectLst/>
                <a:uFillTx/>
                <a:latin typeface="Century Gothic" panose="020B0502020202020204" pitchFamily="34" charset="0"/>
                <a:sym typeface="Calibri"/>
              </a:rPr>
              <a:t>Вопросы от билетных систем и агрегаторов:</a:t>
            </a:r>
          </a:p>
          <a:p>
            <a:pPr marR="0" algn="l" defTabSz="914400" rtl="0" fontAlgn="auto" latinLnBrk="0" hangingPunct="0">
              <a:lnSpc>
                <a:spcPct val="100000"/>
              </a:lnSpc>
              <a:spcBef>
                <a:spcPts val="0"/>
              </a:spcBef>
              <a:spcAft>
                <a:spcPts val="0"/>
              </a:spcAft>
              <a:buClrTx/>
              <a:buSzTx/>
              <a:tabLst/>
            </a:pPr>
            <a:r>
              <a:rPr lang="ru-RU" sz="1200" dirty="0">
                <a:solidFill>
                  <a:schemeClr val="bg1"/>
                </a:solidFill>
                <a:latin typeface="Century Gothic" panose="020B0502020202020204" pitchFamily="34" charset="0"/>
              </a:rPr>
              <a:t> - обращаться к Сергею Михайлову (СЭБ)</a:t>
            </a: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ru-RU" sz="1200" b="0" i="0" u="none" strike="noStrike" cap="none" spc="0" normalizeH="0" baseline="0" dirty="0">
              <a:ln>
                <a:noFill/>
              </a:ln>
              <a:solidFill>
                <a:schemeClr val="bg1"/>
              </a:solidFill>
              <a:effectLst/>
              <a:uFillTx/>
              <a:latin typeface="Century Gothic" panose="020B0502020202020204" pitchFamily="34" charset="0"/>
              <a:sym typeface="Calibri"/>
            </a:endParaRP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ru-RU" sz="1200" b="0" i="0" u="none" strike="noStrike" cap="none" spc="0" normalizeH="0" baseline="0" dirty="0">
              <a:ln>
                <a:noFill/>
              </a:ln>
              <a:solidFill>
                <a:schemeClr val="bg1"/>
              </a:solidFill>
              <a:effectLst/>
              <a:uFillTx/>
              <a:latin typeface="Century Gothic" panose="020B0502020202020204" pitchFamily="34" charset="0"/>
              <a:sym typeface="Calibri"/>
            </a:endParaRP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ru-RU" sz="1200" dirty="0">
                <a:solidFill>
                  <a:schemeClr val="bg1"/>
                </a:solidFill>
                <a:latin typeface="Century Gothic" panose="020B0502020202020204" pitchFamily="34" charset="0"/>
              </a:rPr>
              <a:t>Вопросы по функционалу карты:</a:t>
            </a:r>
          </a:p>
          <a:p>
            <a:pPr marR="0" algn="l" defTabSz="914400" rtl="0" fontAlgn="auto" latinLnBrk="0" hangingPunct="0">
              <a:lnSpc>
                <a:spcPct val="100000"/>
              </a:lnSpc>
              <a:spcBef>
                <a:spcPts val="0"/>
              </a:spcBef>
              <a:spcAft>
                <a:spcPts val="0"/>
              </a:spcAft>
              <a:buClrTx/>
              <a:buSzTx/>
              <a:tabLst/>
            </a:pPr>
            <a:r>
              <a:rPr kumimoji="0" lang="ru-RU" sz="1200" b="0" i="0" u="none" strike="noStrike" cap="none" spc="0" normalizeH="0" baseline="0" dirty="0">
                <a:ln>
                  <a:noFill/>
                </a:ln>
                <a:solidFill>
                  <a:schemeClr val="bg1"/>
                </a:solidFill>
                <a:effectLst/>
                <a:uFillTx/>
                <a:latin typeface="Century Gothic" panose="020B0502020202020204" pitchFamily="34" charset="0"/>
                <a:sym typeface="Calibri"/>
              </a:rPr>
              <a:t> - обращаться к Игор</a:t>
            </a:r>
            <a:r>
              <a:rPr lang="ru-RU" sz="1200" dirty="0">
                <a:solidFill>
                  <a:schemeClr val="bg1"/>
                </a:solidFill>
                <a:latin typeface="Century Gothic" panose="020B0502020202020204" pitchFamily="34" charset="0"/>
              </a:rPr>
              <a:t>ю Минаеву (</a:t>
            </a:r>
            <a:r>
              <a:rPr lang="ru-RU" sz="1200" dirty="0" err="1">
                <a:solidFill>
                  <a:schemeClr val="bg1"/>
                </a:solidFill>
                <a:latin typeface="Century Gothic" panose="020B0502020202020204" pitchFamily="34" charset="0"/>
              </a:rPr>
              <a:t>СБКиПП</a:t>
            </a:r>
            <a:r>
              <a:rPr lang="ru-RU" sz="1200" dirty="0">
                <a:solidFill>
                  <a:schemeClr val="bg1"/>
                </a:solidFill>
                <a:latin typeface="Century Gothic" panose="020B0502020202020204" pitchFamily="34" charset="0"/>
              </a:rPr>
              <a:t>)</a:t>
            </a: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ru-RU" sz="1200" b="0" i="0" u="none" strike="noStrike" cap="none" spc="0" normalizeH="0" baseline="0" dirty="0">
              <a:ln>
                <a:noFill/>
              </a:ln>
              <a:solidFill>
                <a:schemeClr val="bg1"/>
              </a:solidFill>
              <a:effectLst/>
              <a:uFillTx/>
              <a:latin typeface="Century Gothic" panose="020B0502020202020204" pitchFamily="34" charset="0"/>
              <a:sym typeface="Calibri"/>
            </a:endParaRP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ru-RU" sz="1200" b="0" i="0" u="none" strike="noStrike" cap="none" spc="0" normalizeH="0" baseline="0" dirty="0">
              <a:ln>
                <a:noFill/>
              </a:ln>
              <a:solidFill>
                <a:schemeClr val="bg1"/>
              </a:solidFill>
              <a:effectLst/>
              <a:uFillTx/>
              <a:latin typeface="Century Gothic" panose="020B0502020202020204" pitchFamily="34" charset="0"/>
              <a:sym typeface="Calibri"/>
            </a:endParaRP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ru-RU" sz="1200" dirty="0">
                <a:solidFill>
                  <a:schemeClr val="bg1"/>
                </a:solidFill>
                <a:latin typeface="Century Gothic" panose="020B0502020202020204" pitchFamily="34" charset="0"/>
              </a:rPr>
              <a:t>Вопросы от СМИ:</a:t>
            </a:r>
          </a:p>
          <a:p>
            <a:pPr marR="0" algn="l" defTabSz="914400" rtl="0" fontAlgn="auto" latinLnBrk="0" hangingPunct="0">
              <a:lnSpc>
                <a:spcPct val="100000"/>
              </a:lnSpc>
              <a:spcBef>
                <a:spcPts val="0"/>
              </a:spcBef>
              <a:spcAft>
                <a:spcPts val="0"/>
              </a:spcAft>
              <a:buClrTx/>
              <a:buSzTx/>
              <a:tabLst/>
            </a:pPr>
            <a:r>
              <a:rPr lang="ru-RU" sz="1200" dirty="0">
                <a:solidFill>
                  <a:schemeClr val="bg1"/>
                </a:solidFill>
                <a:latin typeface="Century Gothic" panose="020B0502020202020204" pitchFamily="34" charset="0"/>
              </a:rPr>
              <a:t> - обращаться к Ольге </a:t>
            </a:r>
            <a:r>
              <a:rPr lang="ru-RU" sz="1200" dirty="0" err="1">
                <a:solidFill>
                  <a:schemeClr val="bg1"/>
                </a:solidFill>
                <a:latin typeface="Century Gothic" panose="020B0502020202020204" pitchFamily="34" charset="0"/>
              </a:rPr>
              <a:t>Очеретиной</a:t>
            </a:r>
            <a:r>
              <a:rPr lang="ru-RU" sz="1200" dirty="0">
                <a:solidFill>
                  <a:schemeClr val="bg1"/>
                </a:solidFill>
                <a:latin typeface="Century Gothic" panose="020B0502020202020204" pitchFamily="34" charset="0"/>
              </a:rPr>
              <a:t> (</a:t>
            </a:r>
            <a:r>
              <a:rPr lang="en-US" sz="1200" dirty="0">
                <a:solidFill>
                  <a:schemeClr val="bg1"/>
                </a:solidFill>
                <a:latin typeface="Century Gothic" panose="020B0502020202020204" pitchFamily="34" charset="0"/>
              </a:rPr>
              <a:t>PR)</a:t>
            </a:r>
            <a:endParaRPr kumimoji="0" lang="ru-RU" sz="1200" b="0" i="0" u="none" strike="noStrike" cap="none" spc="0" normalizeH="0" baseline="0" dirty="0">
              <a:ln>
                <a:noFill/>
              </a:ln>
              <a:solidFill>
                <a:schemeClr val="bg1"/>
              </a:solidFill>
              <a:effectLst/>
              <a:uFillTx/>
              <a:latin typeface="Century Gothic" panose="020B0502020202020204" pitchFamily="34" charset="0"/>
              <a:sym typeface="Calibri"/>
            </a:endParaRPr>
          </a:p>
        </p:txBody>
      </p:sp>
      <p:sp>
        <p:nvSpPr>
          <p:cNvPr id="15" name="Номер слайда 14">
            <a:extLst>
              <a:ext uri="{FF2B5EF4-FFF2-40B4-BE49-F238E27FC236}">
                <a16:creationId xmlns:a16="http://schemas.microsoft.com/office/drawing/2014/main" id="{BFD69D70-D412-4497-8152-91A3407C6D42}"/>
              </a:ext>
            </a:extLst>
          </p:cNvPr>
          <p:cNvSpPr>
            <a:spLocks noGrp="1"/>
          </p:cNvSpPr>
          <p:nvPr>
            <p:ph type="sldNum" sz="quarter" idx="2"/>
          </p:nvPr>
        </p:nvSpPr>
        <p:spPr/>
        <p:txBody>
          <a:bodyPr/>
          <a:lstStyle/>
          <a:p>
            <a:fld id="{86CB4B4D-7CA3-9044-876B-883B54F8677D}" type="slidenum">
              <a:rPr lang="ru-RU" smtClean="0"/>
              <a:pPr/>
              <a:t>15</a:t>
            </a:fld>
            <a:endParaRPr lang="ru-RU" dirty="0"/>
          </a:p>
        </p:txBody>
      </p:sp>
      <p:sp>
        <p:nvSpPr>
          <p:cNvPr id="2" name="Заголовок 1">
            <a:extLst>
              <a:ext uri="{FF2B5EF4-FFF2-40B4-BE49-F238E27FC236}">
                <a16:creationId xmlns:a16="http://schemas.microsoft.com/office/drawing/2014/main" id="{1658EC98-CDDD-4538-AE7A-FDEECA0D5018}"/>
              </a:ext>
            </a:extLst>
          </p:cNvPr>
          <p:cNvSpPr>
            <a:spLocks noGrp="1"/>
          </p:cNvSpPr>
          <p:nvPr>
            <p:ph type="title"/>
          </p:nvPr>
        </p:nvSpPr>
        <p:spPr/>
        <p:txBody>
          <a:bodyPr>
            <a:noAutofit/>
          </a:bodyPr>
          <a:lstStyle/>
          <a:p>
            <a:r>
              <a:rPr lang="ru-RU" dirty="0">
                <a:ea typeface="DFKai-SB" panose="03000509000000000000" pitchFamily="65" charset="-120"/>
              </a:rPr>
              <a:t>КОНТАКТНЫЕ ЛИЦА В СЛУЧАЕ ВОПРОСОВ</a:t>
            </a:r>
          </a:p>
        </p:txBody>
      </p:sp>
    </p:spTree>
    <p:extLst>
      <p:ext uri="{BB962C8B-B14F-4D97-AF65-F5344CB8AC3E}">
        <p14:creationId xmlns:p14="http://schemas.microsoft.com/office/powerpoint/2010/main" val="141540355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88973875-FA61-4767-AF78-99C91FB7F1D0}"/>
              </a:ext>
            </a:extLst>
          </p:cNvPr>
          <p:cNvGrpSpPr/>
          <p:nvPr/>
        </p:nvGrpSpPr>
        <p:grpSpPr>
          <a:xfrm>
            <a:off x="1" y="0"/>
            <a:ext cx="9182099" cy="5118100"/>
            <a:chOff x="0" y="0"/>
            <a:chExt cx="12228945" cy="6858000"/>
          </a:xfrm>
        </p:grpSpPr>
        <p:sp>
          <p:nvSpPr>
            <p:cNvPr id="4" name="Прямоугольник 3">
              <a:extLst>
                <a:ext uri="{FF2B5EF4-FFF2-40B4-BE49-F238E27FC236}">
                  <a16:creationId xmlns:a16="http://schemas.microsoft.com/office/drawing/2014/main" id="{E023B4F8-FE52-46FD-A444-B55DB3945C38}"/>
                </a:ext>
              </a:extLst>
            </p:cNvPr>
            <p:cNvSpPr/>
            <p:nvPr/>
          </p:nvSpPr>
          <p:spPr>
            <a:xfrm>
              <a:off x="0" y="0"/>
              <a:ext cx="12192000" cy="6858000"/>
            </a:xfrm>
            <a:prstGeom prst="rect">
              <a:avLst/>
            </a:prstGeom>
            <a:solidFill>
              <a:srgbClr val="011D45"/>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dirty="0">
                <a:ln>
                  <a:noFill/>
                </a:ln>
                <a:solidFill>
                  <a:srgbClr val="000000"/>
                </a:solidFill>
                <a:effectLst/>
                <a:uFillTx/>
                <a:latin typeface="+mn-lt"/>
                <a:ea typeface="+mn-ea"/>
                <a:cs typeface="+mn-cs"/>
                <a:sym typeface="Helvetica"/>
              </a:endParaRPr>
            </a:p>
          </p:txBody>
        </p:sp>
        <p:pic>
          <p:nvPicPr>
            <p:cNvPr id="5" name="Рисунок 4">
              <a:extLst>
                <a:ext uri="{FF2B5EF4-FFF2-40B4-BE49-F238E27FC236}">
                  <a16:creationId xmlns:a16="http://schemas.microsoft.com/office/drawing/2014/main" id="{4BFD1160-4AAF-417D-B9F0-5B2AA7537E90}"/>
                </a:ext>
              </a:extLst>
            </p:cNvPr>
            <p:cNvPicPr>
              <a:picLocks noChangeAspect="1"/>
            </p:cNvPicPr>
            <p:nvPr/>
          </p:nvPicPr>
          <p:blipFill>
            <a:blip r:embed="rId2"/>
            <a:stretch>
              <a:fillRect/>
            </a:stretch>
          </p:blipFill>
          <p:spPr>
            <a:xfrm>
              <a:off x="36945" y="2624918"/>
              <a:ext cx="12192000" cy="2763090"/>
            </a:xfrm>
            <a:prstGeom prst="rect">
              <a:avLst/>
            </a:prstGeom>
          </p:spPr>
        </p:pic>
      </p:grpSp>
      <p:sp>
        <p:nvSpPr>
          <p:cNvPr id="6" name="TextBox 5">
            <a:extLst>
              <a:ext uri="{FF2B5EF4-FFF2-40B4-BE49-F238E27FC236}">
                <a16:creationId xmlns:a16="http://schemas.microsoft.com/office/drawing/2014/main" id="{7AA07172-BCD0-4E31-9538-83D8DE77F341}"/>
              </a:ext>
            </a:extLst>
          </p:cNvPr>
          <p:cNvSpPr txBox="1"/>
          <p:nvPr/>
        </p:nvSpPr>
        <p:spPr>
          <a:xfrm>
            <a:off x="279400" y="1535318"/>
            <a:ext cx="8305800" cy="584775"/>
          </a:xfrm>
          <a:prstGeom prst="rect">
            <a:avLst/>
          </a:prstGeom>
          <a:noFill/>
        </p:spPr>
        <p:txBody>
          <a:bodyPr wrap="square" rtlCol="0">
            <a:spAutoFit/>
          </a:bodyPr>
          <a:lstStyle/>
          <a:p>
            <a:pPr marL="0" marR="0" indent="0" algn="l" defTabSz="914400" rtl="0" fontAlgn="auto" latinLnBrk="0" hangingPunct="0">
              <a:lnSpc>
                <a:spcPct val="100000"/>
              </a:lnSpc>
              <a:spcBef>
                <a:spcPts val="0"/>
              </a:spcBef>
              <a:spcAft>
                <a:spcPts val="0"/>
              </a:spcAft>
              <a:buClrTx/>
              <a:buSzTx/>
              <a:buFontTx/>
              <a:buNone/>
              <a:tabLst/>
            </a:pPr>
            <a:r>
              <a:rPr lang="ru-RU" sz="3200" b="1" dirty="0">
                <a:solidFill>
                  <a:schemeClr val="bg1"/>
                </a:solidFill>
                <a:sym typeface="Helvetica"/>
              </a:rPr>
              <a:t>Спасибо за внимание!</a:t>
            </a:r>
          </a:p>
        </p:txBody>
      </p:sp>
    </p:spTree>
    <p:extLst>
      <p:ext uri="{BB962C8B-B14F-4D97-AF65-F5344CB8AC3E}">
        <p14:creationId xmlns:p14="http://schemas.microsoft.com/office/powerpoint/2010/main" val="85563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B2F71ADB-FB87-424D-86CB-60DF192A0A6B}"/>
              </a:ext>
            </a:extLst>
          </p:cNvPr>
          <p:cNvSpPr>
            <a:spLocks noGrp="1"/>
          </p:cNvSpPr>
          <p:nvPr>
            <p:ph type="sldNum" sz="quarter" idx="2"/>
          </p:nvPr>
        </p:nvSpPr>
        <p:spPr/>
        <p:txBody>
          <a:bodyPr/>
          <a:lstStyle/>
          <a:p>
            <a:fld id="{86CB4B4D-7CA3-9044-876B-883B54F8677D}" type="slidenum">
              <a:rPr lang="ru-RU" smtClean="0"/>
              <a:pPr/>
              <a:t>2</a:t>
            </a:fld>
            <a:endParaRPr lang="ru-RU" dirty="0"/>
          </a:p>
        </p:txBody>
      </p:sp>
      <p:sp>
        <p:nvSpPr>
          <p:cNvPr id="5" name="Заголовок 4">
            <a:extLst>
              <a:ext uri="{FF2B5EF4-FFF2-40B4-BE49-F238E27FC236}">
                <a16:creationId xmlns:a16="http://schemas.microsoft.com/office/drawing/2014/main" id="{251E590D-4942-4D68-A1EB-ECCF50D9F3F2}"/>
              </a:ext>
            </a:extLst>
          </p:cNvPr>
          <p:cNvSpPr>
            <a:spLocks noGrp="1"/>
          </p:cNvSpPr>
          <p:nvPr>
            <p:ph type="title"/>
          </p:nvPr>
        </p:nvSpPr>
        <p:spPr/>
        <p:txBody>
          <a:bodyPr>
            <a:normAutofit fontScale="90000"/>
          </a:bodyPr>
          <a:lstStyle/>
          <a:p>
            <a:r>
              <a:rPr lang="ru-RU" spc="-58" dirty="0">
                <a:solidFill>
                  <a:schemeClr val="bg1"/>
                </a:solidFill>
                <a:latin typeface="Arial" panose="020B0604020202020204" pitchFamily="34" charset="0"/>
                <a:ea typeface="DIN Pro Black"/>
                <a:cs typeface="Arial" panose="020B0604020202020204" pitchFamily="34" charset="0"/>
              </a:rPr>
              <a:t>Государственная</a:t>
            </a:r>
            <a:br>
              <a:rPr lang="ru-RU" spc="-58" dirty="0">
                <a:solidFill>
                  <a:schemeClr val="bg1"/>
                </a:solidFill>
                <a:latin typeface="Arial" panose="020B0604020202020204" pitchFamily="34" charset="0"/>
                <a:ea typeface="DIN Pro Black"/>
                <a:cs typeface="Arial" panose="020B0604020202020204" pitchFamily="34" charset="0"/>
              </a:rPr>
            </a:br>
            <a:r>
              <a:rPr lang="ru-RU" spc="-58" dirty="0">
                <a:solidFill>
                  <a:schemeClr val="bg1"/>
                </a:solidFill>
                <a:latin typeface="Arial" panose="020B0604020202020204" pitchFamily="34" charset="0"/>
                <a:ea typeface="DIN Pro Black"/>
                <a:cs typeface="Arial" panose="020B0604020202020204" pitchFamily="34" charset="0"/>
              </a:rPr>
              <a:t>программа</a:t>
            </a:r>
            <a:br>
              <a:rPr lang="ru-RU" spc="-58" dirty="0">
                <a:solidFill>
                  <a:schemeClr val="bg1"/>
                </a:solidFill>
                <a:latin typeface="Arial" panose="020B0604020202020204" pitchFamily="34" charset="0"/>
                <a:ea typeface="DIN Pro Black"/>
                <a:cs typeface="Arial" panose="020B0604020202020204" pitchFamily="34" charset="0"/>
              </a:rPr>
            </a:br>
            <a:endParaRPr lang="ru-RU" dirty="0"/>
          </a:p>
        </p:txBody>
      </p:sp>
    </p:spTree>
    <p:extLst>
      <p:ext uri="{BB962C8B-B14F-4D97-AF65-F5344CB8AC3E}">
        <p14:creationId xmlns:p14="http://schemas.microsoft.com/office/powerpoint/2010/main" val="411260892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69EBAA-9988-4AD6-9ADF-295E90709A4F}"/>
              </a:ext>
            </a:extLst>
          </p:cNvPr>
          <p:cNvSpPr>
            <a:spLocks noGrp="1"/>
          </p:cNvSpPr>
          <p:nvPr>
            <p:ph type="title"/>
          </p:nvPr>
        </p:nvSpPr>
        <p:spPr/>
        <p:txBody>
          <a:bodyPr>
            <a:normAutofit/>
          </a:bodyPr>
          <a:lstStyle/>
          <a:p>
            <a:r>
              <a:rPr lang="ru-RU" dirty="0">
                <a:cs typeface="Arial" panose="020B0604020202020204" pitchFamily="34" charset="0"/>
              </a:rPr>
              <a:t>Государственная программа (1)</a:t>
            </a:r>
            <a:endParaRPr lang="ru-RU" dirty="0"/>
          </a:p>
        </p:txBody>
      </p:sp>
      <p:sp>
        <p:nvSpPr>
          <p:cNvPr id="47" name="TextBox 46">
            <a:extLst>
              <a:ext uri="{FF2B5EF4-FFF2-40B4-BE49-F238E27FC236}">
                <a16:creationId xmlns:a16="http://schemas.microsoft.com/office/drawing/2014/main" id="{6CC345BE-D3C6-4A0D-9103-789A2E8AC067}"/>
              </a:ext>
            </a:extLst>
          </p:cNvPr>
          <p:cNvSpPr txBox="1"/>
          <p:nvPr/>
        </p:nvSpPr>
        <p:spPr>
          <a:xfrm>
            <a:off x="6926140" y="4156980"/>
            <a:ext cx="2108213"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indent="-171450">
              <a:buFont typeface="Arial" panose="020B0604020202020204" pitchFamily="34" charset="0"/>
              <a:buChar char="•"/>
            </a:pPr>
            <a:r>
              <a:rPr lang="ru-RU" sz="1100" dirty="0">
                <a:solidFill>
                  <a:srgbClr val="011D45"/>
                </a:solidFill>
                <a:latin typeface="Century Gothic" panose="020B0502020202020204" pitchFamily="34" charset="0"/>
              </a:rPr>
              <a:t>Оператор программы</a:t>
            </a:r>
          </a:p>
          <a:p>
            <a:pPr marL="171450" indent="-171450">
              <a:buFont typeface="Arial" panose="020B0604020202020204" pitchFamily="34" charset="0"/>
              <a:buChar char="•"/>
            </a:pPr>
            <a:r>
              <a:rPr lang="ru-RU" sz="1100" dirty="0">
                <a:solidFill>
                  <a:srgbClr val="011D45"/>
                </a:solidFill>
                <a:latin typeface="Century Gothic" panose="020B0502020202020204" pitchFamily="34" charset="0"/>
              </a:rPr>
              <a:t>Эквайринг</a:t>
            </a:r>
          </a:p>
          <a:p>
            <a:pPr marL="171450" indent="-171450">
              <a:buFont typeface="Arial" panose="020B0604020202020204" pitchFamily="34" charset="0"/>
              <a:buChar char="•"/>
            </a:pPr>
            <a:r>
              <a:rPr lang="ru-RU" sz="1100" dirty="0">
                <a:solidFill>
                  <a:srgbClr val="011D45"/>
                </a:solidFill>
                <a:latin typeface="Century Gothic" panose="020B0502020202020204" pitchFamily="34" charset="0"/>
              </a:rPr>
              <a:t>Эмиссия карт</a:t>
            </a:r>
          </a:p>
          <a:p>
            <a:pPr marL="171450" indent="-171450">
              <a:buFont typeface="Arial" panose="020B0604020202020204" pitchFamily="34" charset="0"/>
              <a:buChar char="•"/>
            </a:pPr>
            <a:r>
              <a:rPr lang="ru-RU" sz="1100" dirty="0">
                <a:solidFill>
                  <a:srgbClr val="011D45"/>
                </a:solidFill>
                <a:latin typeface="Century Gothic" panose="020B0502020202020204" pitchFamily="34" charset="0"/>
              </a:rPr>
              <a:t>Взаиморасчеты</a:t>
            </a:r>
          </a:p>
        </p:txBody>
      </p:sp>
      <p:sp>
        <p:nvSpPr>
          <p:cNvPr id="7" name="Shape 96"/>
          <p:cNvSpPr txBox="1">
            <a:spLocks/>
          </p:cNvSpPr>
          <p:nvPr/>
        </p:nvSpPr>
        <p:spPr>
          <a:xfrm>
            <a:off x="168262" y="97030"/>
            <a:ext cx="8090894" cy="2782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0" marR="5080" indent="12700" algn="l" defTabSz="914400" rtl="0" latinLnBrk="0">
              <a:lnSpc>
                <a:spcPct val="100000"/>
              </a:lnSpc>
              <a:spcBef>
                <a:spcPts val="0"/>
              </a:spcBef>
              <a:spcAft>
                <a:spcPts val="0"/>
              </a:spcAft>
              <a:buClrTx/>
              <a:buSzTx/>
              <a:buFontTx/>
              <a:buNone/>
              <a:tabLst/>
              <a:defRPr sz="1400" b="1" i="0" u="none" strike="noStrike" cap="all" spc="-58" baseline="0">
                <a:ln>
                  <a:noFill/>
                </a:ln>
                <a:solidFill>
                  <a:srgbClr val="D42040"/>
                </a:solidFill>
                <a:uFillTx/>
                <a:latin typeface="DIN Pro Black"/>
                <a:ea typeface="DIN Pro Black"/>
                <a:cs typeface="DIN Pro Black"/>
                <a:sym typeface="DIN Pro Black"/>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FFFFFF"/>
                </a:solidFill>
                <a:uFillTx/>
                <a:latin typeface="DIN Pro Bold"/>
                <a:ea typeface="DIN Pro Bold"/>
                <a:cs typeface="DIN Pro Bold"/>
                <a:sym typeface="DIN Pro Bold"/>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FFFFFF"/>
                </a:solidFill>
                <a:uFillTx/>
                <a:latin typeface="DIN Pro Bold"/>
                <a:ea typeface="DIN Pro Bold"/>
                <a:cs typeface="DIN Pro Bold"/>
                <a:sym typeface="DIN Pro Bold"/>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FFFFFF"/>
                </a:solidFill>
                <a:uFillTx/>
                <a:latin typeface="DIN Pro Bold"/>
                <a:ea typeface="DIN Pro Bold"/>
                <a:cs typeface="DIN Pro Bold"/>
                <a:sym typeface="DIN Pro Bold"/>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FFFFFF"/>
                </a:solidFill>
                <a:uFillTx/>
                <a:latin typeface="DIN Pro Bold"/>
                <a:ea typeface="DIN Pro Bold"/>
                <a:cs typeface="DIN Pro Bold"/>
                <a:sym typeface="DIN Pro Bold"/>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FFFFFF"/>
                </a:solidFill>
                <a:uFillTx/>
                <a:latin typeface="DIN Pro Bold"/>
                <a:ea typeface="DIN Pro Bold"/>
                <a:cs typeface="DIN Pro Bold"/>
                <a:sym typeface="DIN Pro Bold"/>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FFFFFF"/>
                </a:solidFill>
                <a:uFillTx/>
                <a:latin typeface="DIN Pro Bold"/>
                <a:ea typeface="DIN Pro Bold"/>
                <a:cs typeface="DIN Pro Bold"/>
                <a:sym typeface="DIN Pro Bold"/>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FFFFFF"/>
                </a:solidFill>
                <a:uFillTx/>
                <a:latin typeface="DIN Pro Bold"/>
                <a:ea typeface="DIN Pro Bold"/>
                <a:cs typeface="DIN Pro Bold"/>
                <a:sym typeface="DIN Pro Bold"/>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FFFFFF"/>
                </a:solidFill>
                <a:uFillTx/>
                <a:latin typeface="DIN Pro Bold"/>
                <a:ea typeface="DIN Pro Bold"/>
                <a:cs typeface="DIN Pro Bold"/>
                <a:sym typeface="DIN Pro Bold"/>
              </a:defRPr>
            </a:lvl9pPr>
          </a:lstStyle>
          <a:p>
            <a:pPr algn="just">
              <a:spcBef>
                <a:spcPts val="600"/>
              </a:spcBef>
              <a:tabLst>
                <a:tab pos="405765" algn="l"/>
              </a:tabLst>
            </a:pPr>
            <a:endParaRPr lang="ru-RU" sz="2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1900135-7631-4C23-AF40-61C1EC65FC1D}"/>
              </a:ext>
            </a:extLst>
          </p:cNvPr>
          <p:cNvSpPr txBox="1"/>
          <p:nvPr/>
        </p:nvSpPr>
        <p:spPr>
          <a:xfrm>
            <a:off x="130534" y="575305"/>
            <a:ext cx="227081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b="1" cap="small" dirty="0">
                <a:solidFill>
                  <a:srgbClr val="002060"/>
                </a:solidFill>
                <a:latin typeface="Century Gothic" panose="020B0502020202020204" pitchFamily="34" charset="0"/>
              </a:rPr>
              <a:t>ЦЕЛИ ПРОГРАММЫ</a:t>
            </a:r>
          </a:p>
        </p:txBody>
      </p:sp>
      <p:grpSp>
        <p:nvGrpSpPr>
          <p:cNvPr id="6" name="Группа 5"/>
          <p:cNvGrpSpPr/>
          <p:nvPr/>
        </p:nvGrpSpPr>
        <p:grpSpPr>
          <a:xfrm>
            <a:off x="0" y="956528"/>
            <a:ext cx="9108000" cy="1669005"/>
            <a:chOff x="0" y="1083528"/>
            <a:chExt cx="9108000" cy="1669005"/>
          </a:xfrm>
        </p:grpSpPr>
        <p:sp>
          <p:nvSpPr>
            <p:cNvPr id="31" name="Прямоугольник 30">
              <a:extLst>
                <a:ext uri="{FF2B5EF4-FFF2-40B4-BE49-F238E27FC236}">
                  <a16:creationId xmlns:a16="http://schemas.microsoft.com/office/drawing/2014/main" id="{9E573D33-8683-4B87-8ABC-9E07CD7EAA2E}"/>
                </a:ext>
              </a:extLst>
            </p:cNvPr>
            <p:cNvSpPr/>
            <p:nvPr/>
          </p:nvSpPr>
          <p:spPr>
            <a:xfrm>
              <a:off x="0" y="1158740"/>
              <a:ext cx="9108000" cy="1548000"/>
            </a:xfrm>
            <a:prstGeom prst="rect">
              <a:avLst/>
            </a:prstGeom>
            <a:gradFill>
              <a:gsLst>
                <a:gs pos="14000">
                  <a:srgbClr val="011D45"/>
                </a:gs>
                <a:gs pos="88000">
                  <a:srgbClr val="462089"/>
                </a:gs>
                <a:gs pos="38000">
                  <a:srgbClr val="011D45"/>
                </a:gs>
                <a:gs pos="93000">
                  <a:srgbClr val="4215BC"/>
                </a:gs>
              </a:gsLst>
              <a:lin ang="2700000" scaled="1"/>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endParaRPr lang="ru-RU"/>
            </a:p>
          </p:txBody>
        </p:sp>
        <p:pic>
          <p:nvPicPr>
            <p:cNvPr id="25" name="Picture 10" descr="Иконка «Мальчик-подросток» — скачай бесплатно PNG и векторе">
              <a:extLst>
                <a:ext uri="{FF2B5EF4-FFF2-40B4-BE49-F238E27FC236}">
                  <a16:creationId xmlns:a16="http://schemas.microsoft.com/office/drawing/2014/main" id="{399EE626-2241-4F75-A1E2-8B12684E66F5}"/>
                </a:ext>
              </a:extLst>
            </p:cNvPr>
            <p:cNvPicPr>
              <a:picLocks noChangeAspect="1" noChangeArrowheads="1"/>
            </p:cNvPicPr>
            <p:nvPr/>
          </p:nvPicPr>
          <p:blipFill>
            <a:blip r:embed="rId3" cstate="print">
              <a:duotone>
                <a:prstClr val="black"/>
                <a:srgbClr val="002060">
                  <a:tint val="45000"/>
                  <a:satMod val="400000"/>
                </a:srgbClr>
              </a:duotone>
              <a:alphaModFix amt="3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51731" y="1158741"/>
              <a:ext cx="1593792" cy="15937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Иконка «Театральные маски» — скачай бесплатно PNG и векторе">
              <a:extLst>
                <a:ext uri="{FF2B5EF4-FFF2-40B4-BE49-F238E27FC236}">
                  <a16:creationId xmlns:a16="http://schemas.microsoft.com/office/drawing/2014/main" id="{FA733BDA-A3D7-43AC-9666-04820693A3E1}"/>
                </a:ext>
              </a:extLst>
            </p:cNvPr>
            <p:cNvPicPr>
              <a:picLocks noChangeAspect="1" noChangeArrowheads="1"/>
            </p:cNvPicPr>
            <p:nvPr/>
          </p:nvPicPr>
          <p:blipFill>
            <a:blip r:embed="rId5" cstate="print">
              <a:alphaModFix amt="35000"/>
              <a:extLst>
                <a:ext uri="{28A0092B-C50C-407E-A947-70E740481C1C}">
                  <a14:useLocalDpi xmlns:a14="http://schemas.microsoft.com/office/drawing/2010/main" val="0"/>
                </a:ext>
              </a:extLst>
            </a:blip>
            <a:srcRect/>
            <a:stretch>
              <a:fillRect/>
            </a:stretch>
          </p:blipFill>
          <p:spPr bwMode="auto">
            <a:xfrm>
              <a:off x="4639367" y="1353870"/>
              <a:ext cx="1238692" cy="123869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Кремль | Бесплатно значок">
              <a:extLst>
                <a:ext uri="{FF2B5EF4-FFF2-40B4-BE49-F238E27FC236}">
                  <a16:creationId xmlns:a16="http://schemas.microsoft.com/office/drawing/2014/main" id="{343669D4-3280-4831-BA55-9AC08701FE35}"/>
                </a:ext>
              </a:extLst>
            </p:cNvPr>
            <p:cNvPicPr>
              <a:picLocks noChangeAspect="1" noChangeArrowheads="1"/>
            </p:cNvPicPr>
            <p:nvPr/>
          </p:nvPicPr>
          <p:blipFill>
            <a:blip r:embed="rId6" cstate="print">
              <a:alphaModFix amt="50000"/>
              <a:extLst>
                <a:ext uri="{28A0092B-C50C-407E-A947-70E740481C1C}">
                  <a14:useLocalDpi xmlns:a14="http://schemas.microsoft.com/office/drawing/2010/main" val="0"/>
                </a:ext>
              </a:extLst>
            </a:blip>
            <a:srcRect/>
            <a:stretch>
              <a:fillRect/>
            </a:stretch>
          </p:blipFill>
          <p:spPr bwMode="auto">
            <a:xfrm>
              <a:off x="7639778" y="1308124"/>
              <a:ext cx="1364736" cy="12844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7C03DD5-FAFA-412E-BBD5-8A08A0FE9DFC}"/>
                </a:ext>
              </a:extLst>
            </p:cNvPr>
            <p:cNvSpPr txBox="1"/>
            <p:nvPr/>
          </p:nvSpPr>
          <p:spPr>
            <a:xfrm>
              <a:off x="120451" y="1341820"/>
              <a:ext cx="2833578"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b="1" cap="small" dirty="0">
                  <a:solidFill>
                    <a:schemeClr val="bg1"/>
                  </a:solidFill>
                  <a:latin typeface="Century Gothic" panose="020B0502020202020204" pitchFamily="34" charset="0"/>
                </a:rPr>
                <a:t>ВОВЛЕКАЕМАЯ МОЛОДЕЖЬ</a:t>
              </a:r>
            </a:p>
            <a:p>
              <a:endParaRPr lang="ru-RU" sz="1200" b="1" cap="small" dirty="0">
                <a:solidFill>
                  <a:schemeClr val="bg1"/>
                </a:solidFill>
                <a:latin typeface="Century Gothic" panose="020B0502020202020204" pitchFamily="34" charset="0"/>
              </a:endParaRPr>
            </a:p>
            <a:p>
              <a:r>
                <a:rPr lang="ru-RU" sz="1200" dirty="0">
                  <a:solidFill>
                    <a:schemeClr val="bg1"/>
                  </a:solidFill>
                  <a:latin typeface="Century Gothic" panose="020B0502020202020204" pitchFamily="34" charset="0"/>
                </a:rPr>
                <a:t>Помогаем молодежи  посещать культурные мероприятия, воспитывающие патриотическое отношение к стране </a:t>
              </a:r>
            </a:p>
          </p:txBody>
        </p:sp>
        <p:sp>
          <p:nvSpPr>
            <p:cNvPr id="29" name="TextBox 28">
              <a:extLst>
                <a:ext uri="{FF2B5EF4-FFF2-40B4-BE49-F238E27FC236}">
                  <a16:creationId xmlns:a16="http://schemas.microsoft.com/office/drawing/2014/main" id="{8176548D-0483-4524-B70B-1C23D8B43D37}"/>
                </a:ext>
              </a:extLst>
            </p:cNvPr>
            <p:cNvSpPr txBox="1"/>
            <p:nvPr/>
          </p:nvSpPr>
          <p:spPr>
            <a:xfrm>
              <a:off x="3185189" y="1341820"/>
              <a:ext cx="2564063"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b="1" cap="small" dirty="0">
                  <a:solidFill>
                    <a:schemeClr val="bg1"/>
                  </a:solidFill>
                  <a:latin typeface="Century Gothic" panose="020B0502020202020204" pitchFamily="34" charset="0"/>
                </a:rPr>
                <a:t>ОРГАНИЗАЦИИ КУЛЬТУРЫ</a:t>
              </a:r>
            </a:p>
            <a:p>
              <a:endParaRPr lang="ru-RU" sz="1200" b="1" cap="small" dirty="0">
                <a:solidFill>
                  <a:schemeClr val="bg1"/>
                </a:solidFill>
                <a:latin typeface="Century Gothic" panose="020B0502020202020204" pitchFamily="34" charset="0"/>
              </a:endParaRPr>
            </a:p>
            <a:p>
              <a:r>
                <a:rPr lang="ru-RU" sz="1200" dirty="0">
                  <a:solidFill>
                    <a:schemeClr val="bg1"/>
                  </a:solidFill>
                  <a:latin typeface="Century Gothic" panose="020B0502020202020204" pitchFamily="34" charset="0"/>
                </a:rPr>
                <a:t>Подключаем к воспитанию молодежи государственные, муниципальные и частные организации</a:t>
              </a:r>
            </a:p>
          </p:txBody>
        </p:sp>
        <p:sp>
          <p:nvSpPr>
            <p:cNvPr id="30" name="TextBox 29">
              <a:extLst>
                <a:ext uri="{FF2B5EF4-FFF2-40B4-BE49-F238E27FC236}">
                  <a16:creationId xmlns:a16="http://schemas.microsoft.com/office/drawing/2014/main" id="{547A52FB-650A-48B2-9261-74E5EA8DD623}"/>
                </a:ext>
              </a:extLst>
            </p:cNvPr>
            <p:cNvSpPr txBox="1"/>
            <p:nvPr/>
          </p:nvSpPr>
          <p:spPr>
            <a:xfrm>
              <a:off x="6162684" y="1341820"/>
              <a:ext cx="2370383"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b="1" cap="small" dirty="0">
                  <a:solidFill>
                    <a:schemeClr val="bg1"/>
                  </a:solidFill>
                  <a:latin typeface="Century Gothic" panose="020B0502020202020204" pitchFamily="34" charset="0"/>
                </a:rPr>
                <a:t>ИСПОЛНИТЕЛЬНЫЙ ОРГАН</a:t>
              </a:r>
            </a:p>
            <a:p>
              <a:endParaRPr lang="ru-RU" sz="1200" b="1" cap="small" dirty="0">
                <a:solidFill>
                  <a:schemeClr val="bg1"/>
                </a:solidFill>
                <a:latin typeface="Century Gothic" panose="020B0502020202020204" pitchFamily="34" charset="0"/>
              </a:endParaRPr>
            </a:p>
            <a:p>
              <a:r>
                <a:rPr lang="ru-RU" sz="1200" dirty="0">
                  <a:solidFill>
                    <a:schemeClr val="bg1"/>
                  </a:solidFill>
                  <a:latin typeface="Century Gothic" panose="020B0502020202020204" pitchFamily="34" charset="0"/>
                </a:rPr>
                <a:t>Получает полный доступ к данным для прозрачной оценки работы программы </a:t>
              </a:r>
            </a:p>
          </p:txBody>
        </p:sp>
        <p:cxnSp>
          <p:nvCxnSpPr>
            <p:cNvPr id="15" name="Прямая соединительная линия 14">
              <a:extLst>
                <a:ext uri="{FF2B5EF4-FFF2-40B4-BE49-F238E27FC236}">
                  <a16:creationId xmlns:a16="http://schemas.microsoft.com/office/drawing/2014/main" id="{C0F68667-36B7-4825-B63B-B537029453D5}"/>
                </a:ext>
              </a:extLst>
            </p:cNvPr>
            <p:cNvCxnSpPr>
              <a:cxnSpLocks/>
            </p:cNvCxnSpPr>
            <p:nvPr/>
          </p:nvCxnSpPr>
          <p:spPr>
            <a:xfrm>
              <a:off x="2949576" y="1092154"/>
              <a:ext cx="0" cy="1631838"/>
            </a:xfrm>
            <a:prstGeom prst="line">
              <a:avLst/>
            </a:prstGeom>
            <a:noFill/>
            <a:ln w="38100" cap="flat">
              <a:solidFill>
                <a:schemeClr val="bg1"/>
              </a:solidFill>
              <a:prstDash val="solid"/>
              <a:round/>
            </a:ln>
            <a:effectLst/>
            <a:sp3d/>
          </p:spPr>
          <p:style>
            <a:lnRef idx="0">
              <a:scrgbClr r="0" g="0" b="0"/>
            </a:lnRef>
            <a:fillRef idx="0">
              <a:scrgbClr r="0" g="0" b="0"/>
            </a:fillRef>
            <a:effectRef idx="0">
              <a:scrgbClr r="0" g="0" b="0"/>
            </a:effectRef>
            <a:fontRef idx="none"/>
          </p:style>
        </p:cxnSp>
        <p:cxnSp>
          <p:nvCxnSpPr>
            <p:cNvPr id="40" name="Прямая соединительная линия 39">
              <a:extLst>
                <a:ext uri="{FF2B5EF4-FFF2-40B4-BE49-F238E27FC236}">
                  <a16:creationId xmlns:a16="http://schemas.microsoft.com/office/drawing/2014/main" id="{09F08257-8928-4831-8244-BAC79B029129}"/>
                </a:ext>
              </a:extLst>
            </p:cNvPr>
            <p:cNvCxnSpPr>
              <a:cxnSpLocks/>
            </p:cNvCxnSpPr>
            <p:nvPr/>
          </p:nvCxnSpPr>
          <p:spPr>
            <a:xfrm>
              <a:off x="5929499" y="1083528"/>
              <a:ext cx="0" cy="1669005"/>
            </a:xfrm>
            <a:prstGeom prst="line">
              <a:avLst/>
            </a:prstGeom>
            <a:noFill/>
            <a:ln w="38100" cap="flat">
              <a:solidFill>
                <a:schemeClr val="bg1"/>
              </a:solidFill>
              <a:prstDash val="solid"/>
              <a:round/>
            </a:ln>
            <a:effectLst/>
            <a:sp3d/>
          </p:spPr>
          <p:style>
            <a:lnRef idx="0">
              <a:scrgbClr r="0" g="0" b="0"/>
            </a:lnRef>
            <a:fillRef idx="0">
              <a:scrgbClr r="0" g="0" b="0"/>
            </a:fillRef>
            <a:effectRef idx="0">
              <a:scrgbClr r="0" g="0" b="0"/>
            </a:effectRef>
            <a:fontRef idx="none"/>
          </p:style>
        </p:cxnSp>
      </p:grpSp>
      <p:sp>
        <p:nvSpPr>
          <p:cNvPr id="42" name="TextBox 41">
            <a:extLst>
              <a:ext uri="{FF2B5EF4-FFF2-40B4-BE49-F238E27FC236}">
                <a16:creationId xmlns:a16="http://schemas.microsoft.com/office/drawing/2014/main" id="{258CC910-9782-4700-ABF8-588ABA918220}"/>
              </a:ext>
            </a:extLst>
          </p:cNvPr>
          <p:cNvSpPr txBox="1"/>
          <p:nvPr/>
        </p:nvSpPr>
        <p:spPr>
          <a:xfrm>
            <a:off x="209841" y="2835918"/>
            <a:ext cx="432265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b="1" cap="small" dirty="0">
                <a:solidFill>
                  <a:srgbClr val="002060"/>
                </a:solidFill>
                <a:latin typeface="Century Gothic" panose="020B0502020202020204" pitchFamily="34" charset="0"/>
              </a:rPr>
              <a:t>УЧАСТНИКИ ПРОГРАММЫ И ИХ РОЛИ</a:t>
            </a:r>
          </a:p>
        </p:txBody>
      </p:sp>
      <p:pic>
        <p:nvPicPr>
          <p:cNvPr id="5122" name="Picture 2" descr="Пресс-служба - Министерство культуры Российской Федерации">
            <a:extLst>
              <a:ext uri="{FF2B5EF4-FFF2-40B4-BE49-F238E27FC236}">
                <a16:creationId xmlns:a16="http://schemas.microsoft.com/office/drawing/2014/main" id="{2A4E4482-DD7C-4C4B-AE9D-1D8AC433716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3182" y="3301787"/>
            <a:ext cx="992187" cy="8191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ФГИС КИ: Вход в систему">
            <a:extLst>
              <a:ext uri="{FF2B5EF4-FFF2-40B4-BE49-F238E27FC236}">
                <a16:creationId xmlns:a16="http://schemas.microsoft.com/office/drawing/2014/main" id="{9382315F-EB31-4A4A-AD32-5B6052A9D5E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2884" y="3301787"/>
            <a:ext cx="652641" cy="819158"/>
          </a:xfrm>
          <a:prstGeom prst="rect">
            <a:avLst/>
          </a:prstGeom>
          <a:noFill/>
          <a:extLst>
            <a:ext uri="{909E8E84-426E-40DD-AFC4-6F175D3DCCD1}">
              <a14:hiddenFill xmlns:a14="http://schemas.microsoft.com/office/drawing/2010/main">
                <a:solidFill>
                  <a:srgbClr val="FFFFFF"/>
                </a:solidFill>
              </a14:hiddenFill>
            </a:ext>
          </a:extLst>
        </p:spPr>
      </p:pic>
      <p:pic>
        <p:nvPicPr>
          <p:cNvPr id="44" name="Рисунок 43">
            <a:extLst>
              <a:ext uri="{FF2B5EF4-FFF2-40B4-BE49-F238E27FC236}">
                <a16:creationId xmlns:a16="http://schemas.microsoft.com/office/drawing/2014/main" id="{A08B5880-B9A2-4AF9-8FCE-E3A5EB8ED737}"/>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7276718" y="3395806"/>
            <a:ext cx="1221427" cy="605721"/>
          </a:xfrm>
          <a:prstGeom prst="rect">
            <a:avLst/>
          </a:prstGeom>
        </p:spPr>
      </p:pic>
      <p:pic>
        <p:nvPicPr>
          <p:cNvPr id="5126" name="Picture 6">
            <a:extLst>
              <a:ext uri="{FF2B5EF4-FFF2-40B4-BE49-F238E27FC236}">
                <a16:creationId xmlns:a16="http://schemas.microsoft.com/office/drawing/2014/main" id="{43134BAF-83E9-4A45-8BE3-AABD4ECD91A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59867" y="3465021"/>
            <a:ext cx="1501160" cy="46728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7414DEA-DDCD-4625-8DC5-A6F327DEBC64}"/>
              </a:ext>
            </a:extLst>
          </p:cNvPr>
          <p:cNvSpPr txBox="1"/>
          <p:nvPr/>
        </p:nvSpPr>
        <p:spPr>
          <a:xfrm>
            <a:off x="115999" y="4156980"/>
            <a:ext cx="2285347" cy="5693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indent="-171450">
              <a:buFont typeface="Arial" panose="020B0604020202020204" pitchFamily="34" charset="0"/>
              <a:buChar char="•"/>
            </a:pPr>
            <a:r>
              <a:rPr lang="ru-RU" sz="1100" dirty="0">
                <a:solidFill>
                  <a:srgbClr val="011D45"/>
                </a:solidFill>
                <a:latin typeface="Century Gothic" panose="020B0502020202020204" pitchFamily="34" charset="0"/>
              </a:rPr>
              <a:t>НПА</a:t>
            </a:r>
          </a:p>
          <a:p>
            <a:pPr marL="171450" indent="-171450">
              <a:buFont typeface="Arial" panose="020B0604020202020204" pitchFamily="34" charset="0"/>
              <a:buChar char="•"/>
            </a:pPr>
            <a:r>
              <a:rPr lang="ru-RU" sz="1100" dirty="0">
                <a:solidFill>
                  <a:srgbClr val="011D45"/>
                </a:solidFill>
                <a:latin typeface="Century Gothic" panose="020B0502020202020204" pitchFamily="34" charset="0"/>
              </a:rPr>
              <a:t>Платформа в целом</a:t>
            </a:r>
          </a:p>
          <a:p>
            <a:r>
              <a:rPr lang="ru-RU" sz="800" dirty="0">
                <a:solidFill>
                  <a:srgbClr val="011D45"/>
                </a:solidFill>
                <a:latin typeface="Century Gothic" panose="020B0502020202020204" pitchFamily="34" charset="0"/>
              </a:rPr>
              <a:t>      (</a:t>
            </a:r>
            <a:r>
              <a:rPr lang="ru-RU" sz="800" dirty="0" err="1">
                <a:solidFill>
                  <a:srgbClr val="011D45"/>
                </a:solidFill>
                <a:latin typeface="Century Gothic" panose="020B0502020202020204" pitchFamily="34" charset="0"/>
              </a:rPr>
              <a:t>Культура.РФ</a:t>
            </a:r>
            <a:r>
              <a:rPr lang="ru-RU" sz="800" dirty="0">
                <a:solidFill>
                  <a:srgbClr val="011D45"/>
                </a:solidFill>
                <a:latin typeface="Century Gothic" panose="020B0502020202020204" pitchFamily="34" charset="0"/>
              </a:rPr>
              <a:t>, </a:t>
            </a:r>
            <a:r>
              <a:rPr lang="en-US" sz="800" dirty="0">
                <a:solidFill>
                  <a:srgbClr val="011D45"/>
                </a:solidFill>
                <a:latin typeface="Century Gothic" panose="020B0502020202020204" pitchFamily="34" charset="0"/>
              </a:rPr>
              <a:t>PRO</a:t>
            </a:r>
            <a:r>
              <a:rPr lang="ru-RU" sz="800" dirty="0">
                <a:solidFill>
                  <a:srgbClr val="011D45"/>
                </a:solidFill>
                <a:latin typeface="Century Gothic" panose="020B0502020202020204" pitchFamily="34" charset="0"/>
              </a:rPr>
              <a:t>.</a:t>
            </a:r>
            <a:r>
              <a:rPr lang="ru-RU" sz="800" dirty="0" err="1">
                <a:solidFill>
                  <a:srgbClr val="011D45"/>
                </a:solidFill>
                <a:latin typeface="Century Gothic" panose="020B0502020202020204" pitchFamily="34" charset="0"/>
              </a:rPr>
              <a:t>Культура.РФ</a:t>
            </a:r>
            <a:r>
              <a:rPr lang="ru-RU" sz="800" dirty="0">
                <a:solidFill>
                  <a:srgbClr val="011D45"/>
                </a:solidFill>
                <a:latin typeface="Century Gothic" panose="020B0502020202020204" pitchFamily="34" charset="0"/>
              </a:rPr>
              <a:t>)</a:t>
            </a:r>
          </a:p>
        </p:txBody>
      </p:sp>
      <p:sp>
        <p:nvSpPr>
          <p:cNvPr id="45" name="TextBox 44">
            <a:extLst>
              <a:ext uri="{FF2B5EF4-FFF2-40B4-BE49-F238E27FC236}">
                <a16:creationId xmlns:a16="http://schemas.microsoft.com/office/drawing/2014/main" id="{0FDDCDF3-CE97-4267-86D0-9C875F500514}"/>
              </a:ext>
            </a:extLst>
          </p:cNvPr>
          <p:cNvSpPr txBox="1"/>
          <p:nvPr/>
        </p:nvSpPr>
        <p:spPr>
          <a:xfrm>
            <a:off x="2229828" y="4156980"/>
            <a:ext cx="234253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indent="-171450">
              <a:buFont typeface="Arial" panose="020B0604020202020204" pitchFamily="34" charset="0"/>
              <a:buChar char="•"/>
            </a:pPr>
            <a:r>
              <a:rPr lang="ru-RU" sz="1100" dirty="0">
                <a:solidFill>
                  <a:srgbClr val="011D45"/>
                </a:solidFill>
                <a:latin typeface="Century Gothic" panose="020B0502020202020204" pitchFamily="34" charset="0"/>
              </a:rPr>
              <a:t>НПА</a:t>
            </a:r>
          </a:p>
          <a:p>
            <a:pPr marL="171450" indent="-171450">
              <a:buFont typeface="Arial" panose="020B0604020202020204" pitchFamily="34" charset="0"/>
              <a:buChar char="•"/>
            </a:pPr>
            <a:r>
              <a:rPr lang="ru-RU" sz="1100" dirty="0">
                <a:solidFill>
                  <a:srgbClr val="011D45"/>
                </a:solidFill>
                <a:latin typeface="Century Gothic" panose="020B0502020202020204" pitchFamily="34" charset="0"/>
              </a:rPr>
              <a:t>Приложение гражданина</a:t>
            </a:r>
          </a:p>
          <a:p>
            <a:pPr marL="171450" indent="-171450">
              <a:buFont typeface="Arial" panose="020B0604020202020204" pitchFamily="34" charset="0"/>
              <a:buChar char="•"/>
            </a:pPr>
            <a:r>
              <a:rPr lang="ru-RU" sz="1100" dirty="0">
                <a:solidFill>
                  <a:srgbClr val="011D45"/>
                </a:solidFill>
                <a:latin typeface="Century Gothic" panose="020B0502020202020204" pitchFamily="34" charset="0"/>
              </a:rPr>
              <a:t>Реестр </a:t>
            </a:r>
            <a:r>
              <a:rPr lang="ru-RU" sz="1100" dirty="0" err="1">
                <a:solidFill>
                  <a:srgbClr val="011D45"/>
                </a:solidFill>
                <a:latin typeface="Century Gothic" panose="020B0502020202020204" pitchFamily="34" charset="0"/>
              </a:rPr>
              <a:t>благополучателей</a:t>
            </a:r>
            <a:endParaRPr lang="ru-RU" sz="1100" dirty="0">
              <a:solidFill>
                <a:srgbClr val="011D45"/>
              </a:solidFill>
              <a:latin typeface="Century Gothic" panose="020B0502020202020204" pitchFamily="34" charset="0"/>
            </a:endParaRPr>
          </a:p>
          <a:p>
            <a:pPr marL="171450" indent="-171450">
              <a:buFont typeface="Arial" panose="020B0604020202020204" pitchFamily="34" charset="0"/>
              <a:buChar char="•"/>
            </a:pPr>
            <a:r>
              <a:rPr lang="ru-RU" sz="1100" dirty="0">
                <a:solidFill>
                  <a:srgbClr val="011D45"/>
                </a:solidFill>
                <a:latin typeface="Century Gothic" panose="020B0502020202020204" pitchFamily="34" charset="0"/>
              </a:rPr>
              <a:t>ЕСИА</a:t>
            </a:r>
          </a:p>
        </p:txBody>
      </p:sp>
      <p:sp>
        <p:nvSpPr>
          <p:cNvPr id="46" name="TextBox 45">
            <a:extLst>
              <a:ext uri="{FF2B5EF4-FFF2-40B4-BE49-F238E27FC236}">
                <a16:creationId xmlns:a16="http://schemas.microsoft.com/office/drawing/2014/main" id="{EADF286C-72F2-4957-9DD8-B9D57BFDD6FC}"/>
              </a:ext>
            </a:extLst>
          </p:cNvPr>
          <p:cNvSpPr txBox="1"/>
          <p:nvPr/>
        </p:nvSpPr>
        <p:spPr>
          <a:xfrm>
            <a:off x="4577983" y="4156979"/>
            <a:ext cx="2342538" cy="6001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indent="-171450">
              <a:buFont typeface="Arial" panose="020B0604020202020204" pitchFamily="34" charset="0"/>
              <a:buChar char="•"/>
            </a:pPr>
            <a:r>
              <a:rPr lang="ru-RU" sz="1100" dirty="0">
                <a:solidFill>
                  <a:srgbClr val="011D45"/>
                </a:solidFill>
                <a:latin typeface="Century Gothic" panose="020B0502020202020204" pitchFamily="34" charset="0"/>
              </a:rPr>
              <a:t>Архитектура платформы</a:t>
            </a:r>
          </a:p>
          <a:p>
            <a:pPr marL="171450" indent="-171450">
              <a:buFont typeface="Arial" panose="020B0604020202020204" pitchFamily="34" charset="0"/>
              <a:buChar char="•"/>
            </a:pPr>
            <a:r>
              <a:rPr lang="ru-RU" sz="1100" dirty="0">
                <a:solidFill>
                  <a:srgbClr val="011D45"/>
                </a:solidFill>
                <a:latin typeface="Century Gothic" panose="020B0502020202020204" pitchFamily="34" charset="0"/>
              </a:rPr>
              <a:t>Аналитическая система</a:t>
            </a:r>
          </a:p>
          <a:p>
            <a:pPr marL="171450" indent="-171450">
              <a:buFont typeface="Arial" panose="020B0604020202020204" pitchFamily="34" charset="0"/>
              <a:buChar char="•"/>
            </a:pPr>
            <a:r>
              <a:rPr lang="ru-RU" sz="1100" dirty="0">
                <a:solidFill>
                  <a:srgbClr val="011D45"/>
                </a:solidFill>
                <a:latin typeface="Century Gothic" panose="020B0502020202020204" pitchFamily="34" charset="0"/>
              </a:rPr>
              <a:t>Маркетинг программы</a:t>
            </a:r>
          </a:p>
        </p:txBody>
      </p:sp>
      <p:sp>
        <p:nvSpPr>
          <p:cNvPr id="3" name="Номер слайда 2">
            <a:extLst>
              <a:ext uri="{FF2B5EF4-FFF2-40B4-BE49-F238E27FC236}">
                <a16:creationId xmlns:a16="http://schemas.microsoft.com/office/drawing/2014/main" id="{621C1B45-7D01-47CD-9847-855DD7A31A7C}"/>
              </a:ext>
            </a:extLst>
          </p:cNvPr>
          <p:cNvSpPr>
            <a:spLocks noGrp="1"/>
          </p:cNvSpPr>
          <p:nvPr>
            <p:ph type="sldNum" sz="quarter" idx="10"/>
          </p:nvPr>
        </p:nvSpPr>
        <p:spPr/>
        <p:txBody>
          <a:bodyPr/>
          <a:lstStyle/>
          <a:p>
            <a:fld id="{86CB4B4D-7CA3-9044-876B-883B54F8677D}" type="slidenum">
              <a:rPr lang="ru-RU" smtClean="0"/>
              <a:pPr/>
              <a:t>3</a:t>
            </a:fld>
            <a:endParaRPr lang="ru-RU" dirty="0"/>
          </a:p>
        </p:txBody>
      </p:sp>
    </p:spTree>
    <p:extLst>
      <p:ext uri="{BB962C8B-B14F-4D97-AF65-F5344CB8AC3E}">
        <p14:creationId xmlns:p14="http://schemas.microsoft.com/office/powerpoint/2010/main" val="1986850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4</a:t>
            </a:fld>
            <a:endParaRPr lang="ru-RU" dirty="0"/>
          </a:p>
        </p:txBody>
      </p:sp>
      <p:sp>
        <p:nvSpPr>
          <p:cNvPr id="5" name="Заголовок 4">
            <a:extLst>
              <a:ext uri="{FF2B5EF4-FFF2-40B4-BE49-F238E27FC236}">
                <a16:creationId xmlns:a16="http://schemas.microsoft.com/office/drawing/2014/main" id="{F3709A15-B190-4957-973F-572B40CD7AED}"/>
              </a:ext>
            </a:extLst>
          </p:cNvPr>
          <p:cNvSpPr>
            <a:spLocks noGrp="1"/>
          </p:cNvSpPr>
          <p:nvPr>
            <p:ph type="title"/>
          </p:nvPr>
        </p:nvSpPr>
        <p:spPr/>
        <p:txBody>
          <a:bodyPr>
            <a:noAutofit/>
          </a:bodyPr>
          <a:lstStyle/>
          <a:p>
            <a:r>
              <a:rPr lang="ru-RU" spc="-58" dirty="0">
                <a:ea typeface="DIN Pro Black"/>
                <a:cs typeface="Arial" panose="020B0604020202020204" pitchFamily="34" charset="0"/>
              </a:rPr>
              <a:t>Пушкинская карта</a:t>
            </a:r>
            <a:br>
              <a:rPr lang="ru-RU" spc="-58" dirty="0">
                <a:ea typeface="DIN Pro Black"/>
                <a:cs typeface="Arial" panose="020B0604020202020204" pitchFamily="34" charset="0"/>
              </a:rPr>
            </a:br>
            <a:endParaRPr lang="ru-RU" dirty="0"/>
          </a:p>
        </p:txBody>
      </p:sp>
      <p:sp>
        <p:nvSpPr>
          <p:cNvPr id="32" name="Скругленный прямоугольник 31"/>
          <p:cNvSpPr/>
          <p:nvPr/>
        </p:nvSpPr>
        <p:spPr>
          <a:xfrm>
            <a:off x="462845" y="632872"/>
            <a:ext cx="4125141" cy="1848607"/>
          </a:xfrm>
          <a:prstGeom prst="roundRect">
            <a:avLst>
              <a:gd name="adj" fmla="val 12939"/>
            </a:avLst>
          </a:prstGeom>
          <a:solidFill>
            <a:srgbClr val="462089"/>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182563" indent="-90488"/>
            <a:r>
              <a:rPr lang="ru-RU" sz="1100" b="1" cap="all" dirty="0">
                <a:solidFill>
                  <a:schemeClr val="bg1"/>
                </a:solidFill>
                <a:latin typeface="Century Gothic" panose="020B0502020202020204" pitchFamily="34" charset="0"/>
              </a:rPr>
              <a:t>Кто может оформить карту:</a:t>
            </a:r>
          </a:p>
          <a:p>
            <a:pPr marL="182563" indent="-90488">
              <a:buFont typeface="Arial" panose="020B0604020202020204" pitchFamily="34" charset="0"/>
              <a:buChar char="•"/>
            </a:pPr>
            <a:r>
              <a:rPr lang="ru-RU" sz="1050" dirty="0">
                <a:solidFill>
                  <a:schemeClr val="bg1"/>
                </a:solidFill>
                <a:latin typeface="Century Gothic" panose="020B0502020202020204" pitchFamily="34" charset="0"/>
              </a:rPr>
              <a:t>Гражданин РФ; </a:t>
            </a:r>
          </a:p>
          <a:p>
            <a:pPr marL="182563" indent="-90488">
              <a:buFont typeface="Arial" panose="020B0604020202020204" pitchFamily="34" charset="0"/>
              <a:buChar char="•"/>
            </a:pPr>
            <a:r>
              <a:rPr lang="ru-RU" sz="1050" dirty="0">
                <a:solidFill>
                  <a:schemeClr val="bg1"/>
                </a:solidFill>
                <a:latin typeface="Century Gothic" panose="020B0502020202020204" pitchFamily="34" charset="0"/>
              </a:rPr>
              <a:t>Возраст – от 14 до 22 лет включительно</a:t>
            </a:r>
          </a:p>
          <a:p>
            <a:pPr marL="182563" indent="-90488">
              <a:buFont typeface="Arial" panose="020B0604020202020204" pitchFamily="34" charset="0"/>
              <a:buChar char="•"/>
            </a:pPr>
            <a:r>
              <a:rPr lang="ru-RU" sz="1050" dirty="0">
                <a:solidFill>
                  <a:schemeClr val="bg1"/>
                </a:solidFill>
                <a:latin typeface="Century Gothic" panose="020B0502020202020204" pitchFamily="34" charset="0"/>
              </a:rPr>
              <a:t>Наличие подтвержденной учетной записи на</a:t>
            </a:r>
            <a:br>
              <a:rPr lang="ru-RU" sz="1050" dirty="0">
                <a:solidFill>
                  <a:schemeClr val="bg1"/>
                </a:solidFill>
                <a:latin typeface="Century Gothic" panose="020B0502020202020204" pitchFamily="34" charset="0"/>
              </a:rPr>
            </a:br>
            <a:r>
              <a:rPr lang="ru-RU" sz="1050" dirty="0">
                <a:solidFill>
                  <a:schemeClr val="bg1"/>
                </a:solidFill>
                <a:latin typeface="Century Gothic" panose="020B0502020202020204" pitchFamily="34" charset="0"/>
              </a:rPr>
              <a:t>портале «Госуслуг», либо </a:t>
            </a:r>
            <a:br>
              <a:rPr lang="ru-RU" sz="1050" dirty="0">
                <a:solidFill>
                  <a:schemeClr val="bg1"/>
                </a:solidFill>
                <a:latin typeface="Century Gothic" panose="020B0502020202020204" pitchFamily="34" charset="0"/>
              </a:rPr>
            </a:br>
            <a:r>
              <a:rPr lang="ru-RU" sz="1050" dirty="0">
                <a:solidFill>
                  <a:schemeClr val="bg1"/>
                </a:solidFill>
                <a:latin typeface="Century Gothic" panose="020B0502020202020204" pitchFamily="34" charset="0"/>
              </a:rPr>
              <a:t>упрощенная идентификация на стороне Банка</a:t>
            </a:r>
          </a:p>
          <a:p>
            <a:pPr marL="182563" indent="-90488">
              <a:buFont typeface="Arial" panose="020B0604020202020204" pitchFamily="34" charset="0"/>
              <a:buChar char="•"/>
            </a:pPr>
            <a:endParaRPr lang="ru-RU" sz="1050" dirty="0">
              <a:solidFill>
                <a:schemeClr val="bg1"/>
              </a:solidFill>
              <a:latin typeface="Century Gothic" panose="020B0502020202020204" pitchFamily="34" charset="0"/>
            </a:endParaRPr>
          </a:p>
          <a:p>
            <a:pPr marL="182563"/>
            <a:r>
              <a:rPr lang="ru-RU" sz="1050" dirty="0">
                <a:solidFill>
                  <a:schemeClr val="bg1"/>
                </a:solidFill>
                <a:latin typeface="Century Gothic" panose="020B0502020202020204" pitchFamily="34" charset="0"/>
              </a:rPr>
              <a:t>При достижении возраста 23 года </a:t>
            </a:r>
            <a:r>
              <a:rPr lang="ru-RU" sz="1050" dirty="0" err="1">
                <a:solidFill>
                  <a:schemeClr val="bg1"/>
                </a:solidFill>
                <a:latin typeface="Century Gothic" panose="020B0502020202020204" pitchFamily="34" charset="0"/>
              </a:rPr>
              <a:t>авторизационный</a:t>
            </a:r>
            <a:r>
              <a:rPr lang="ru-RU" sz="1050" dirty="0">
                <a:solidFill>
                  <a:schemeClr val="bg1"/>
                </a:solidFill>
                <a:latin typeface="Century Gothic" panose="020B0502020202020204" pitchFamily="34" charset="0"/>
              </a:rPr>
              <a:t> лимит по карте автоматически обнуляется</a:t>
            </a:r>
            <a:br>
              <a:rPr lang="ru-RU" sz="1050" dirty="0">
                <a:solidFill>
                  <a:schemeClr val="bg1"/>
                </a:solidFill>
                <a:latin typeface="Century Gothic" panose="020B0502020202020204" pitchFamily="34" charset="0"/>
              </a:rPr>
            </a:br>
            <a:r>
              <a:rPr lang="ru-RU" sz="1050" dirty="0">
                <a:solidFill>
                  <a:schemeClr val="bg1"/>
                </a:solidFill>
                <a:latin typeface="Century Gothic" panose="020B0502020202020204" pitchFamily="34" charset="0"/>
              </a:rPr>
              <a:t>с закрытием карты через 45 дней</a:t>
            </a:r>
          </a:p>
        </p:txBody>
      </p:sp>
      <p:sp>
        <p:nvSpPr>
          <p:cNvPr id="33" name="Скругленный прямоугольник 32"/>
          <p:cNvSpPr/>
          <p:nvPr/>
        </p:nvSpPr>
        <p:spPr>
          <a:xfrm>
            <a:off x="470872" y="3690686"/>
            <a:ext cx="4164687" cy="1342934"/>
          </a:xfrm>
          <a:prstGeom prst="roundRect">
            <a:avLst>
              <a:gd name="adj" fmla="val 12939"/>
            </a:avLst>
          </a:prstGeom>
          <a:solidFill>
            <a:schemeClr val="tx1">
              <a:lumMod val="85000"/>
              <a:lumOff val="15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ru-RU" sz="1100" b="1" dirty="0">
                <a:solidFill>
                  <a:schemeClr val="bg1"/>
                </a:solidFill>
                <a:latin typeface="Century Gothic" panose="020B0502020202020204" pitchFamily="34" charset="0"/>
              </a:rPr>
              <a:t>ВИРТУАЛЬНАЯ КАРТА </a:t>
            </a:r>
            <a:r>
              <a:rPr lang="ru-RU" sz="1100" dirty="0">
                <a:solidFill>
                  <a:schemeClr val="bg1"/>
                </a:solidFill>
                <a:latin typeface="Century Gothic" panose="020B0502020202020204" pitchFamily="34" charset="0"/>
              </a:rPr>
              <a:t>(основной форм-фактор) –</a:t>
            </a:r>
            <a:br>
              <a:rPr lang="ru-RU" sz="1100" dirty="0">
                <a:solidFill>
                  <a:schemeClr val="bg1"/>
                </a:solidFill>
                <a:latin typeface="Century Gothic" panose="020B0502020202020204" pitchFamily="34" charset="0"/>
              </a:rPr>
            </a:br>
            <a:r>
              <a:rPr lang="ru-RU" sz="1100" dirty="0">
                <a:solidFill>
                  <a:schemeClr val="bg1"/>
                </a:solidFill>
                <a:latin typeface="Century Gothic" panose="020B0502020202020204" pitchFamily="34" charset="0"/>
              </a:rPr>
              <a:t>с возможностью </a:t>
            </a:r>
            <a:r>
              <a:rPr lang="ru-RU" sz="1100" dirty="0" err="1">
                <a:solidFill>
                  <a:schemeClr val="bg1"/>
                </a:solidFill>
                <a:latin typeface="Century Gothic" panose="020B0502020202020204" pitchFamily="34" charset="0"/>
              </a:rPr>
              <a:t>токенизации</a:t>
            </a:r>
            <a:r>
              <a:rPr lang="ru-RU" sz="1100" dirty="0">
                <a:solidFill>
                  <a:schemeClr val="bg1"/>
                </a:solidFill>
                <a:latin typeface="Century Gothic" panose="020B0502020202020204" pitchFamily="34" charset="0"/>
              </a:rPr>
              <a:t> в </a:t>
            </a:r>
            <a:r>
              <a:rPr lang="en-US" sz="1100" dirty="0">
                <a:solidFill>
                  <a:schemeClr val="bg1"/>
                </a:solidFill>
                <a:latin typeface="Century Gothic" panose="020B0502020202020204" pitchFamily="34" charset="0"/>
              </a:rPr>
              <a:t>Mir Pay / Samsung Pay </a:t>
            </a:r>
            <a:br>
              <a:rPr lang="ru-RU" sz="1100" dirty="0">
                <a:solidFill>
                  <a:schemeClr val="bg1"/>
                </a:solidFill>
                <a:latin typeface="Century Gothic" panose="020B0502020202020204" pitchFamily="34" charset="0"/>
              </a:rPr>
            </a:br>
            <a:r>
              <a:rPr lang="en-US" sz="900" dirty="0">
                <a:solidFill>
                  <a:schemeClr val="bg1"/>
                </a:solidFill>
                <a:latin typeface="Century Gothic" panose="020B0502020202020204" pitchFamily="34" charset="0"/>
              </a:rPr>
              <a:t>(</a:t>
            </a:r>
            <a:r>
              <a:rPr lang="ru-RU" sz="900" dirty="0">
                <a:solidFill>
                  <a:schemeClr val="bg1"/>
                </a:solidFill>
                <a:latin typeface="Century Gothic" panose="020B0502020202020204" pitchFamily="34" charset="0"/>
              </a:rPr>
              <a:t>а также </a:t>
            </a:r>
            <a:r>
              <a:rPr lang="en-US" sz="900" dirty="0">
                <a:solidFill>
                  <a:schemeClr val="bg1"/>
                </a:solidFill>
                <a:latin typeface="Century Gothic" panose="020B0502020202020204" pitchFamily="34" charset="0"/>
              </a:rPr>
              <a:t>Apple Pay </a:t>
            </a:r>
            <a:r>
              <a:rPr lang="ru-RU" sz="900" dirty="0">
                <a:solidFill>
                  <a:schemeClr val="bg1"/>
                </a:solidFill>
                <a:latin typeface="Century Gothic" panose="020B0502020202020204" pitchFamily="34" charset="0"/>
              </a:rPr>
              <a:t>и </a:t>
            </a:r>
            <a:r>
              <a:rPr lang="en-US" sz="900" dirty="0">
                <a:solidFill>
                  <a:schemeClr val="bg1"/>
                </a:solidFill>
                <a:latin typeface="Century Gothic" panose="020B0502020202020204" pitchFamily="34" charset="0"/>
              </a:rPr>
              <a:t>Google Pay </a:t>
            </a:r>
            <a:r>
              <a:rPr lang="ru-RU" sz="900" dirty="0">
                <a:solidFill>
                  <a:schemeClr val="bg1"/>
                </a:solidFill>
                <a:latin typeface="Century Gothic" panose="020B0502020202020204" pitchFamily="34" charset="0"/>
              </a:rPr>
              <a:t>после технической готовности)</a:t>
            </a:r>
          </a:p>
          <a:p>
            <a:endParaRPr lang="ru-RU" sz="1100" dirty="0">
              <a:solidFill>
                <a:schemeClr val="bg1"/>
              </a:solidFill>
              <a:latin typeface="Century Gothic" panose="020B0502020202020204" pitchFamily="34" charset="0"/>
            </a:endParaRPr>
          </a:p>
          <a:p>
            <a:r>
              <a:rPr lang="ru-RU" sz="1100" dirty="0">
                <a:solidFill>
                  <a:schemeClr val="bg1"/>
                </a:solidFill>
                <a:latin typeface="Century Gothic" panose="020B0502020202020204" pitchFamily="34" charset="0"/>
              </a:rPr>
              <a:t>Для граждан, не имеющих возможности использовать виртуальную карту, будет предусмотрена возможность выпуска карты на физическом носителе</a:t>
            </a:r>
          </a:p>
        </p:txBody>
      </p:sp>
      <p:grpSp>
        <p:nvGrpSpPr>
          <p:cNvPr id="4" name="Группа 3">
            <a:extLst>
              <a:ext uri="{FF2B5EF4-FFF2-40B4-BE49-F238E27FC236}">
                <a16:creationId xmlns:a16="http://schemas.microsoft.com/office/drawing/2014/main" id="{98DC425F-5A4C-47E4-B39C-B117EBB1A00E}"/>
              </a:ext>
            </a:extLst>
          </p:cNvPr>
          <p:cNvGrpSpPr/>
          <p:nvPr/>
        </p:nvGrpSpPr>
        <p:grpSpPr>
          <a:xfrm>
            <a:off x="6354873" y="545637"/>
            <a:ext cx="2099582" cy="4306529"/>
            <a:chOff x="6354873" y="545637"/>
            <a:chExt cx="2099582" cy="4306529"/>
          </a:xfrm>
        </p:grpSpPr>
        <p:grpSp>
          <p:nvGrpSpPr>
            <p:cNvPr id="10" name="Группа 9"/>
            <p:cNvGrpSpPr/>
            <p:nvPr/>
          </p:nvGrpSpPr>
          <p:grpSpPr>
            <a:xfrm>
              <a:off x="6354873" y="545637"/>
              <a:ext cx="2099582" cy="4306529"/>
              <a:chOff x="1071258" y="125285"/>
              <a:chExt cx="3231379" cy="6627999"/>
            </a:xfrm>
          </p:grpSpPr>
          <p:sp>
            <p:nvSpPr>
              <p:cNvPr id="11" name="Прямоугольник 10">
                <a:extLst>
                  <a:ext uri="{FF2B5EF4-FFF2-40B4-BE49-F238E27FC236}">
                    <a16:creationId xmlns:a16="http://schemas.microsoft.com/office/drawing/2014/main" id="{187C6CFC-8551-4D33-881B-E91E117D435B}"/>
                  </a:ext>
                </a:extLst>
              </p:cNvPr>
              <p:cNvSpPr/>
              <p:nvPr/>
            </p:nvSpPr>
            <p:spPr>
              <a:xfrm>
                <a:off x="1301516" y="4756880"/>
                <a:ext cx="799685" cy="105804"/>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12" name="Прямоугольник 11"/>
              <p:cNvSpPr/>
              <p:nvPr/>
            </p:nvSpPr>
            <p:spPr>
              <a:xfrm>
                <a:off x="1365578" y="4809782"/>
                <a:ext cx="989305" cy="200711"/>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13" name="TextBox 12">
                <a:extLst>
                  <a:ext uri="{FF2B5EF4-FFF2-40B4-BE49-F238E27FC236}">
                    <a16:creationId xmlns:a16="http://schemas.microsoft.com/office/drawing/2014/main" id="{FB3CD244-B1A3-4D1A-B994-E4EF77743EED}"/>
                  </a:ext>
                </a:extLst>
              </p:cNvPr>
              <p:cNvSpPr txBox="1"/>
              <p:nvPr/>
            </p:nvSpPr>
            <p:spPr>
              <a:xfrm>
                <a:off x="1179383" y="4689506"/>
                <a:ext cx="1059017"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66158">
                  <a:lnSpc>
                    <a:spcPct val="150000"/>
                  </a:lnSpc>
                </a:pPr>
                <a:r>
                  <a:rPr lang="en-US" sz="1000" dirty="0">
                    <a:solidFill>
                      <a:srgbClr val="002060"/>
                    </a:solidFill>
                    <a:latin typeface="Century Gothic" panose="020B0502020202020204" pitchFamily="34" charset="0"/>
                    <a:cs typeface="Arial" panose="020B0604020202020204" pitchFamily="34" charset="0"/>
                  </a:rPr>
                  <a:t>10 000</a:t>
                </a:r>
                <a:r>
                  <a:rPr lang="ru-RU" sz="1000" dirty="0">
                    <a:solidFill>
                      <a:srgbClr val="002060"/>
                    </a:solidFill>
                    <a:latin typeface="Century Gothic" panose="020B0502020202020204" pitchFamily="34" charset="0"/>
                    <a:cs typeface="Arial" panose="020B0604020202020204" pitchFamily="34" charset="0"/>
                  </a:rPr>
                  <a:t> ₽</a:t>
                </a:r>
              </a:p>
            </p:txBody>
          </p:sp>
          <p:sp>
            <p:nvSpPr>
              <p:cNvPr id="14" name="Прямоугольник 13"/>
              <p:cNvSpPr/>
              <p:nvPr/>
            </p:nvSpPr>
            <p:spPr>
              <a:xfrm>
                <a:off x="2354883" y="3505200"/>
                <a:ext cx="693117" cy="381000"/>
              </a:xfrm>
              <a:prstGeom prst="rect">
                <a:avLst/>
              </a:prstGeom>
              <a:solidFill>
                <a:srgbClr val="0056CD"/>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15" name="TextBox 14"/>
              <p:cNvSpPr txBox="1"/>
              <p:nvPr/>
            </p:nvSpPr>
            <p:spPr>
              <a:xfrm>
                <a:off x="2275985" y="3502325"/>
                <a:ext cx="83131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ru-RU" sz="900" b="0" i="0" u="none" strike="noStrike" cap="none" spc="0" normalizeH="0" baseline="0" dirty="0">
                    <a:ln>
                      <a:noFill/>
                    </a:ln>
                    <a:solidFill>
                      <a:schemeClr val="bg1">
                        <a:lumMod val="85000"/>
                      </a:schemeClr>
                    </a:solidFill>
                    <a:effectLst/>
                    <a:uFillTx/>
                    <a:latin typeface="+mn-lt"/>
                    <a:ea typeface="+mn-ea"/>
                    <a:cs typeface="+mn-cs"/>
                    <a:sym typeface="Helvetica"/>
                  </a:rPr>
                  <a:t>Выбрать </a:t>
                </a:r>
                <a:br>
                  <a:rPr kumimoji="0" lang="ru-RU" sz="900" b="0" i="0" u="none" strike="noStrike" cap="none" spc="0" normalizeH="0" baseline="0" dirty="0">
                    <a:ln>
                      <a:noFill/>
                    </a:ln>
                    <a:solidFill>
                      <a:schemeClr val="bg1">
                        <a:lumMod val="85000"/>
                      </a:schemeClr>
                    </a:solidFill>
                    <a:effectLst/>
                    <a:uFillTx/>
                    <a:latin typeface="+mn-lt"/>
                    <a:ea typeface="+mn-ea"/>
                    <a:cs typeface="+mn-cs"/>
                    <a:sym typeface="Helvetica"/>
                  </a:rPr>
                </a:br>
                <a:r>
                  <a:rPr kumimoji="0" lang="ru-RU" sz="900" b="0" i="0" u="none" strike="noStrike" cap="none" spc="0" normalizeH="0" baseline="0" dirty="0">
                    <a:ln>
                      <a:noFill/>
                    </a:ln>
                    <a:solidFill>
                      <a:schemeClr val="bg1">
                        <a:lumMod val="85000"/>
                      </a:schemeClr>
                    </a:solidFill>
                    <a:effectLst/>
                    <a:uFillTx/>
                    <a:latin typeface="+mn-lt"/>
                    <a:ea typeface="+mn-ea"/>
                    <a:cs typeface="+mn-cs"/>
                    <a:sym typeface="Helvetica"/>
                  </a:rPr>
                  <a:t>мероприятие </a:t>
                </a:r>
              </a:p>
            </p:txBody>
          </p:sp>
          <p:grpSp>
            <p:nvGrpSpPr>
              <p:cNvPr id="16" name="Группа 15">
                <a:extLst>
                  <a:ext uri="{FF2B5EF4-FFF2-40B4-BE49-F238E27FC236}">
                    <a16:creationId xmlns:a16="http://schemas.microsoft.com/office/drawing/2014/main" id="{C954E01D-2041-4D93-A7C5-6BFA94736E03}"/>
                  </a:ext>
                </a:extLst>
              </p:cNvPr>
              <p:cNvGrpSpPr/>
              <p:nvPr/>
            </p:nvGrpSpPr>
            <p:grpSpPr>
              <a:xfrm>
                <a:off x="1071258" y="125285"/>
                <a:ext cx="3231379" cy="6627999"/>
                <a:chOff x="1071258" y="125285"/>
                <a:chExt cx="3231379" cy="6627999"/>
              </a:xfrm>
            </p:grpSpPr>
            <p:grpSp>
              <p:nvGrpSpPr>
                <p:cNvPr id="19" name="Группа 18">
                  <a:extLst>
                    <a:ext uri="{FF2B5EF4-FFF2-40B4-BE49-F238E27FC236}">
                      <a16:creationId xmlns:a16="http://schemas.microsoft.com/office/drawing/2014/main" id="{E22CD834-D8D1-4645-B46A-CFFD553A28BE}"/>
                    </a:ext>
                  </a:extLst>
                </p:cNvPr>
                <p:cNvGrpSpPr/>
                <p:nvPr/>
              </p:nvGrpSpPr>
              <p:grpSpPr>
                <a:xfrm>
                  <a:off x="1071258" y="125285"/>
                  <a:ext cx="3231379" cy="6627999"/>
                  <a:chOff x="1071258" y="125285"/>
                  <a:chExt cx="3231379" cy="6627999"/>
                </a:xfrm>
              </p:grpSpPr>
              <p:grpSp>
                <p:nvGrpSpPr>
                  <p:cNvPr id="21" name="Группа 20">
                    <a:extLst>
                      <a:ext uri="{FF2B5EF4-FFF2-40B4-BE49-F238E27FC236}">
                        <a16:creationId xmlns:a16="http://schemas.microsoft.com/office/drawing/2014/main" id="{7B659959-C0C4-4AA9-9BD5-97FF945406EA}"/>
                      </a:ext>
                    </a:extLst>
                  </p:cNvPr>
                  <p:cNvGrpSpPr/>
                  <p:nvPr/>
                </p:nvGrpSpPr>
                <p:grpSpPr>
                  <a:xfrm>
                    <a:off x="1071258" y="125285"/>
                    <a:ext cx="3231379" cy="6627999"/>
                    <a:chOff x="1071258" y="125285"/>
                    <a:chExt cx="3231379" cy="6627999"/>
                  </a:xfrm>
                </p:grpSpPr>
                <p:pic>
                  <p:nvPicPr>
                    <p:cNvPr id="29" name="Рисунок 28">
                      <a:extLst>
                        <a:ext uri="{FF2B5EF4-FFF2-40B4-BE49-F238E27FC236}">
                          <a16:creationId xmlns:a16="http://schemas.microsoft.com/office/drawing/2014/main" id="{165133BD-DFFC-400A-A82B-D72F462F7AEE}"/>
                        </a:ext>
                      </a:extLst>
                    </p:cNvPr>
                    <p:cNvPicPr>
                      <a:picLocks noChangeAspect="1"/>
                    </p:cNvPicPr>
                    <p:nvPr/>
                  </p:nvPicPr>
                  <p:blipFill>
                    <a:blip r:embed="rId2"/>
                    <a:stretch>
                      <a:fillRect/>
                    </a:stretch>
                  </p:blipFill>
                  <p:spPr>
                    <a:xfrm>
                      <a:off x="1071258" y="125285"/>
                      <a:ext cx="3231379" cy="6627999"/>
                    </a:xfrm>
                    <a:prstGeom prst="rect">
                      <a:avLst/>
                    </a:prstGeom>
                  </p:spPr>
                </p:pic>
                <p:pic>
                  <p:nvPicPr>
                    <p:cNvPr id="30" name="Рисунок 29">
                      <a:extLst>
                        <a:ext uri="{FF2B5EF4-FFF2-40B4-BE49-F238E27FC236}">
                          <a16:creationId xmlns:a16="http://schemas.microsoft.com/office/drawing/2014/main" id="{AAEC19BB-EBFB-4DF5-B1EB-F8D3328952FD}"/>
                        </a:ext>
                      </a:extLst>
                    </p:cNvPr>
                    <p:cNvPicPr>
                      <a:picLocks noChangeAspect="1"/>
                    </p:cNvPicPr>
                    <p:nvPr/>
                  </p:nvPicPr>
                  <p:blipFill rotWithShape="1">
                    <a:blip r:embed="rId3">
                      <a:extLst>
                        <a:ext uri="{28A0092B-C50C-407E-A947-70E740481C1C}">
                          <a14:useLocalDpi xmlns:a14="http://schemas.microsoft.com/office/drawing/2010/main" val="0"/>
                        </a:ext>
                      </a:extLst>
                    </a:blip>
                    <a:srcRect t="1" b="18862"/>
                    <a:stretch/>
                  </p:blipFill>
                  <p:spPr>
                    <a:xfrm>
                      <a:off x="1257452" y="935214"/>
                      <a:ext cx="2858990" cy="5029200"/>
                    </a:xfrm>
                    <a:prstGeom prst="rect">
                      <a:avLst/>
                    </a:prstGeom>
                  </p:spPr>
                </p:pic>
              </p:grpSp>
              <p:grpSp>
                <p:nvGrpSpPr>
                  <p:cNvPr id="22" name="Группа 21"/>
                  <p:cNvGrpSpPr/>
                  <p:nvPr/>
                </p:nvGrpSpPr>
                <p:grpSpPr>
                  <a:xfrm>
                    <a:off x="1362938" y="1252664"/>
                    <a:ext cx="2379788" cy="1616083"/>
                    <a:chOff x="1110174" y="1079190"/>
                    <a:chExt cx="2295224" cy="1615336"/>
                  </a:xfrm>
                </p:grpSpPr>
                <p:pic>
                  <p:nvPicPr>
                    <p:cNvPr id="23" name="Picture 2" descr="Александр Сергеевич Пушкин стихи и сказки | Лабиринт">
                      <a:extLst>
                        <a:ext uri="{FF2B5EF4-FFF2-40B4-BE49-F238E27FC236}">
                          <a16:creationId xmlns:a16="http://schemas.microsoft.com/office/drawing/2014/main" id="{38E3A49D-BCBA-43DD-AACD-C555FE332C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0174" y="1079190"/>
                      <a:ext cx="479622" cy="479622"/>
                    </a:xfrm>
                    <a:prstGeom prst="rect">
                      <a:avLst/>
                    </a:prstGeom>
                    <a:noFill/>
                    <a:extLst>
                      <a:ext uri="{909E8E84-426E-40DD-AFC4-6F175D3DCCD1}">
                        <a14:hiddenFill xmlns:a14="http://schemas.microsoft.com/office/drawing/2010/main">
                          <a:solidFill>
                            <a:srgbClr val="FFFFFF"/>
                          </a:solidFill>
                        </a14:hiddenFill>
                      </a:ext>
                    </a:extLst>
                  </p:spPr>
                </p:pic>
                <p:sp>
                  <p:nvSpPr>
                    <p:cNvPr id="24" name="Прямоугольник: скругленные углы 4">
                      <a:extLst>
                        <a:ext uri="{FF2B5EF4-FFF2-40B4-BE49-F238E27FC236}">
                          <a16:creationId xmlns:a16="http://schemas.microsoft.com/office/drawing/2014/main" id="{64510177-BC72-49BD-9548-7DC225F00375}"/>
                        </a:ext>
                      </a:extLst>
                    </p:cNvPr>
                    <p:cNvSpPr/>
                    <p:nvPr/>
                  </p:nvSpPr>
                  <p:spPr>
                    <a:xfrm>
                      <a:off x="1424022" y="1365599"/>
                      <a:ext cx="1981376" cy="1317935"/>
                    </a:xfrm>
                    <a:prstGeom prst="roundRect">
                      <a:avLst>
                        <a:gd name="adj" fmla="val 8176"/>
                      </a:avLst>
                    </a:prstGeom>
                    <a:solidFill>
                      <a:srgbClr val="9C304B"/>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45718" tIns="45718" rIns="45718" bIns="45718" numCol="1" spcCol="38100" rtlCol="0" anchor="ctr">
                      <a:noAutofit/>
                    </a:bodyPr>
                    <a:lstStyle/>
                    <a:p>
                      <a:pPr marL="166158"/>
                      <a:endParaRPr lang="en-US" sz="1300" b="1" dirty="0">
                        <a:solidFill>
                          <a:schemeClr val="bg1"/>
                        </a:solidFill>
                        <a:latin typeface="Century Gothic" panose="020B0502020202020204" pitchFamily="34" charset="0"/>
                        <a:ea typeface="Calibri" panose="020F0502020204030204" pitchFamily="34" charset="0"/>
                        <a:cs typeface="Arial" panose="020B0604020202020204" pitchFamily="34" charset="0"/>
                      </a:endParaRPr>
                    </a:p>
                  </p:txBody>
                </p:sp>
                <p:sp>
                  <p:nvSpPr>
                    <p:cNvPr id="25" name="Прямоугольник: скругленные углы 4">
                      <a:extLst>
                        <a:ext uri="{FF2B5EF4-FFF2-40B4-BE49-F238E27FC236}">
                          <a16:creationId xmlns:a16="http://schemas.microsoft.com/office/drawing/2014/main" id="{64510177-BC72-49BD-9548-7DC225F00375}"/>
                        </a:ext>
                      </a:extLst>
                    </p:cNvPr>
                    <p:cNvSpPr/>
                    <p:nvPr/>
                  </p:nvSpPr>
                  <p:spPr>
                    <a:xfrm rot="10800000">
                      <a:off x="1391497" y="1376730"/>
                      <a:ext cx="2013900" cy="1317796"/>
                    </a:xfrm>
                    <a:prstGeom prst="roundRect">
                      <a:avLst>
                        <a:gd name="adj" fmla="val 6477"/>
                      </a:avLst>
                    </a:prstGeom>
                    <a:gradFill flip="none" rotWithShape="1">
                      <a:gsLst>
                        <a:gs pos="0">
                          <a:schemeClr val="accent4">
                            <a:lumMod val="67000"/>
                            <a:alpha val="0"/>
                          </a:schemeClr>
                        </a:gs>
                        <a:gs pos="100000">
                          <a:schemeClr val="accent4">
                            <a:lumMod val="97000"/>
                            <a:lumOff val="3000"/>
                          </a:schemeClr>
                        </a:gs>
                        <a:gs pos="100000">
                          <a:schemeClr val="accent4">
                            <a:lumMod val="60000"/>
                            <a:lumOff val="40000"/>
                          </a:schemeClr>
                        </a:gs>
                      </a:gsLst>
                      <a:lin ang="0" scaled="1"/>
                      <a:tileRect/>
                    </a:gra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1" vertOverflow="overflow" horzOverflow="overflow" vert="horz" wrap="square" lIns="45718" tIns="45718" rIns="45718" bIns="45718" numCol="1" spcCol="38100" rtlCol="0" anchor="ctr">
                      <a:noAutofit/>
                    </a:bodyPr>
                    <a:lstStyle/>
                    <a:p>
                      <a:pPr marL="166158"/>
                      <a:endParaRPr lang="en-US" sz="1300" b="1" dirty="0">
                        <a:solidFill>
                          <a:schemeClr val="bg1"/>
                        </a:solidFill>
                        <a:latin typeface="Century Gothic" panose="020B0502020202020204" pitchFamily="34" charset="0"/>
                        <a:ea typeface="Calibri" panose="020F0502020204030204" pitchFamily="34" charset="0"/>
                        <a:cs typeface="Arial" panose="020B0604020202020204" pitchFamily="34" charset="0"/>
                      </a:endParaRPr>
                    </a:p>
                  </p:txBody>
                </p:sp>
                <p:pic>
                  <p:nvPicPr>
                    <p:cNvPr id="26" name="Picture 2" descr="Александр Сергеевич Пушкин стихи и сказки | Лабиринт">
                      <a:extLst>
                        <a:ext uri="{FF2B5EF4-FFF2-40B4-BE49-F238E27FC236}">
                          <a16:creationId xmlns:a16="http://schemas.microsoft.com/office/drawing/2014/main" id="{38E3A49D-BCBA-43DD-AACD-C555FE332CED}"/>
                        </a:ext>
                      </a:extLst>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1269973" y="1266956"/>
                      <a:ext cx="1159569" cy="1218142"/>
                    </a:xfrm>
                    <a:prstGeom prst="rect">
                      <a:avLst/>
                    </a:prstGeom>
                    <a:noFill/>
                    <a:ln>
                      <a:noFill/>
                    </a:ln>
                  </p:spPr>
                </p:pic>
              </p:grpSp>
            </p:grpSp>
            <p:pic>
              <p:nvPicPr>
                <p:cNvPr id="20" name="Рисунок 19">
                  <a:extLst>
                    <a:ext uri="{FF2B5EF4-FFF2-40B4-BE49-F238E27FC236}">
                      <a16:creationId xmlns:a16="http://schemas.microsoft.com/office/drawing/2014/main" id="{BC11E590-4780-433D-8A2E-F6975E449FAF}"/>
                    </a:ext>
                  </a:extLst>
                </p:cNvPr>
                <p:cNvPicPr>
                  <a:picLocks noChangeAspect="1"/>
                </p:cNvPicPr>
                <p:nvPr/>
              </p:nvPicPr>
              <p:blipFill>
                <a:blip r:embed="rId6"/>
                <a:stretch>
                  <a:fillRect/>
                </a:stretch>
              </p:blipFill>
              <p:spPr>
                <a:xfrm>
                  <a:off x="3328365" y="4443358"/>
                  <a:ext cx="700337" cy="732848"/>
                </a:xfrm>
                <a:prstGeom prst="rect">
                  <a:avLst/>
                </a:prstGeom>
              </p:spPr>
            </p:pic>
          </p:grpSp>
          <p:sp>
            <p:nvSpPr>
              <p:cNvPr id="17" name="Прямоугольник 16"/>
              <p:cNvSpPr/>
              <p:nvPr/>
            </p:nvSpPr>
            <p:spPr>
              <a:xfrm>
                <a:off x="1362938" y="4756880"/>
                <a:ext cx="875462" cy="25361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18" name="TextBox 17"/>
              <p:cNvSpPr txBox="1"/>
              <p:nvPr/>
            </p:nvSpPr>
            <p:spPr>
              <a:xfrm>
                <a:off x="1421489" y="4645291"/>
                <a:ext cx="894570" cy="3907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ru-RU" sz="1050" b="0" i="0" u="none" strike="noStrike" cap="none" spc="0" normalizeH="0" baseline="0" dirty="0">
                    <a:ln>
                      <a:noFill/>
                    </a:ln>
                    <a:solidFill>
                      <a:schemeClr val="tx1">
                        <a:lumMod val="65000"/>
                        <a:lumOff val="35000"/>
                      </a:schemeClr>
                    </a:solidFill>
                    <a:effectLst/>
                    <a:uFillTx/>
                    <a:latin typeface="Arial" panose="020B0604020202020204" pitchFamily="34" charset="0"/>
                    <a:ea typeface="+mn-ea"/>
                    <a:cs typeface="Arial" panose="020B0604020202020204" pitchFamily="34" charset="0"/>
                    <a:sym typeface="Helvetica"/>
                  </a:rPr>
                  <a:t>10 000</a:t>
                </a:r>
                <a:r>
                  <a:rPr kumimoji="0" lang="en-US" sz="1050" b="0" i="0" u="none" strike="noStrike" cap="none" spc="0" normalizeH="0" baseline="0" dirty="0">
                    <a:ln>
                      <a:noFill/>
                    </a:ln>
                    <a:solidFill>
                      <a:schemeClr val="tx1">
                        <a:lumMod val="65000"/>
                        <a:lumOff val="35000"/>
                      </a:schemeClr>
                    </a:solidFill>
                    <a:effectLst/>
                    <a:uFillTx/>
                    <a:latin typeface="Arial" panose="020B0604020202020204" pitchFamily="34" charset="0"/>
                    <a:ea typeface="+mn-ea"/>
                    <a:cs typeface="Arial" panose="020B0604020202020204" pitchFamily="34" charset="0"/>
                    <a:sym typeface="Helvetica"/>
                  </a:rPr>
                  <a:t>p</a:t>
                </a:r>
                <a:endParaRPr kumimoji="0" lang="ru-RU" sz="1050" b="0" i="0" u="none" strike="noStrike" cap="none" spc="0" normalizeH="0" baseline="0" dirty="0">
                  <a:ln>
                    <a:noFill/>
                  </a:ln>
                  <a:solidFill>
                    <a:schemeClr val="tx1">
                      <a:lumMod val="65000"/>
                      <a:lumOff val="35000"/>
                    </a:schemeClr>
                  </a:solidFill>
                  <a:effectLst/>
                  <a:uFillTx/>
                  <a:latin typeface="Arial" panose="020B0604020202020204" pitchFamily="34" charset="0"/>
                  <a:ea typeface="+mn-ea"/>
                  <a:cs typeface="Arial" panose="020B0604020202020204" pitchFamily="34" charset="0"/>
                  <a:sym typeface="Helvetica"/>
                </a:endParaRPr>
              </a:p>
            </p:txBody>
          </p:sp>
        </p:grpSp>
        <p:pic>
          <p:nvPicPr>
            <p:cNvPr id="36" name="Рисунок 35">
              <a:extLst>
                <a:ext uri="{FF2B5EF4-FFF2-40B4-BE49-F238E27FC236}">
                  <a16:creationId xmlns:a16="http://schemas.microsoft.com/office/drawing/2014/main" id="{400FC427-B1BA-4AF1-95F9-845DBB3D0B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3770" y="1557176"/>
              <a:ext cx="362176" cy="179608"/>
            </a:xfrm>
            <a:prstGeom prst="rect">
              <a:avLst/>
            </a:prstGeom>
          </p:spPr>
        </p:pic>
      </p:grpSp>
      <p:sp>
        <p:nvSpPr>
          <p:cNvPr id="34" name="Номер слайда 6">
            <a:extLst>
              <a:ext uri="{FF2B5EF4-FFF2-40B4-BE49-F238E27FC236}">
                <a16:creationId xmlns:a16="http://schemas.microsoft.com/office/drawing/2014/main" id="{CBB49F29-5D08-4284-B3D3-00C1FD71445D}"/>
              </a:ext>
            </a:extLst>
          </p:cNvPr>
          <p:cNvSpPr txBox="1">
            <a:spLocks/>
          </p:cNvSpPr>
          <p:nvPr/>
        </p:nvSpPr>
        <p:spPr>
          <a:xfrm rot="10800000" flipV="1">
            <a:off x="8620126" y="4819650"/>
            <a:ext cx="329248" cy="298450"/>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chemeClr val="bg2">
                    <a:lumMod val="40000"/>
                    <a:lumOff val="60000"/>
                  </a:schemeClr>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ru-RU" smtClean="0"/>
              <a:pPr/>
              <a:t>4</a:t>
            </a:fld>
            <a:endParaRPr lang="ru-RU" dirty="0"/>
          </a:p>
        </p:txBody>
      </p:sp>
      <p:pic>
        <p:nvPicPr>
          <p:cNvPr id="31" name="Рисунок 30">
            <a:extLst>
              <a:ext uri="{FF2B5EF4-FFF2-40B4-BE49-F238E27FC236}">
                <a16:creationId xmlns:a16="http://schemas.microsoft.com/office/drawing/2014/main" id="{27E40538-8739-46F9-81CD-9D51A532D617}"/>
              </a:ext>
            </a:extLst>
          </p:cNvPr>
          <p:cNvPicPr>
            <a:picLocks noChangeAspect="1"/>
          </p:cNvPicPr>
          <p:nvPr/>
        </p:nvPicPr>
        <p:blipFill rotWithShape="1">
          <a:blip r:embed="rId8"/>
          <a:srcRect l="622" t="1747" r="1246" b="915"/>
          <a:stretch/>
        </p:blipFill>
        <p:spPr>
          <a:xfrm>
            <a:off x="6716259" y="1442534"/>
            <a:ext cx="1383359" cy="871581"/>
          </a:xfrm>
          <a:prstGeom prst="roundRect">
            <a:avLst>
              <a:gd name="adj" fmla="val 5722"/>
            </a:avLst>
          </a:prstGeom>
          <a:ln w="3175">
            <a:solidFill>
              <a:schemeClr val="tx1">
                <a:lumMod val="50000"/>
                <a:lumOff val="50000"/>
              </a:schemeClr>
            </a:solidFill>
          </a:ln>
        </p:spPr>
      </p:pic>
      <p:sp>
        <p:nvSpPr>
          <p:cNvPr id="35" name="Прямоугольник 34">
            <a:extLst>
              <a:ext uri="{FF2B5EF4-FFF2-40B4-BE49-F238E27FC236}">
                <a16:creationId xmlns:a16="http://schemas.microsoft.com/office/drawing/2014/main" id="{1A7B5AEB-FD3F-40E3-B825-1104CAE8394B}"/>
              </a:ext>
            </a:extLst>
          </p:cNvPr>
          <p:cNvSpPr/>
          <p:nvPr/>
        </p:nvSpPr>
        <p:spPr>
          <a:xfrm>
            <a:off x="6755826" y="1442427"/>
            <a:ext cx="241965" cy="307775"/>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ru-RU" sz="1400" b="1" i="0" u="none" strike="noStrike" cap="none" spc="0" normalizeH="0" baseline="0" dirty="0">
                <a:ln>
                  <a:noFill/>
                </a:ln>
                <a:solidFill>
                  <a:srgbClr val="000000"/>
                </a:solidFill>
                <a:effectLst/>
                <a:uFillTx/>
                <a:latin typeface="+mj-lt"/>
                <a:ea typeface="+mj-ea"/>
                <a:cs typeface="+mj-cs"/>
                <a:sym typeface="Calibri"/>
              </a:rPr>
              <a:t>3</a:t>
            </a:r>
          </a:p>
        </p:txBody>
      </p:sp>
      <p:sp>
        <p:nvSpPr>
          <p:cNvPr id="37" name="Скругленный прямоугольник 15">
            <a:extLst>
              <a:ext uri="{FF2B5EF4-FFF2-40B4-BE49-F238E27FC236}">
                <a16:creationId xmlns:a16="http://schemas.microsoft.com/office/drawing/2014/main" id="{76180A8C-9CD8-4F58-AB2E-EADF671E17C1}"/>
              </a:ext>
            </a:extLst>
          </p:cNvPr>
          <p:cNvSpPr/>
          <p:nvPr/>
        </p:nvSpPr>
        <p:spPr>
          <a:xfrm>
            <a:off x="470872" y="2602904"/>
            <a:ext cx="4121355" cy="986475"/>
          </a:xfrm>
          <a:prstGeom prst="roundRect">
            <a:avLst>
              <a:gd name="adj" fmla="val 12939"/>
            </a:avLst>
          </a:prstGeom>
          <a:solidFill>
            <a:schemeClr val="tx1">
              <a:lumMod val="85000"/>
              <a:lumOff val="15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92075" indent="-92075"/>
            <a:r>
              <a:rPr lang="ru-RU" sz="1100" b="1" dirty="0">
                <a:solidFill>
                  <a:schemeClr val="bg1"/>
                </a:solidFill>
                <a:latin typeface="Century Gothic" panose="020B0502020202020204" pitchFamily="34" charset="0"/>
              </a:rPr>
              <a:t>КАРТА ТЕАТРАЛА:</a:t>
            </a:r>
            <a:br>
              <a:rPr lang="ru-RU" sz="1100" b="1" dirty="0">
                <a:solidFill>
                  <a:schemeClr val="bg1"/>
                </a:solidFill>
                <a:latin typeface="Century Gothic" panose="020B0502020202020204" pitchFamily="34" charset="0"/>
              </a:rPr>
            </a:br>
            <a:r>
              <a:rPr lang="ru-RU" sz="1000" dirty="0">
                <a:solidFill>
                  <a:schemeClr val="bg1"/>
                </a:solidFill>
                <a:latin typeface="Century Gothic" panose="020B0502020202020204" pitchFamily="34" charset="0"/>
              </a:rPr>
              <a:t>предоплаченная карта «Мир» с </a:t>
            </a:r>
            <a:r>
              <a:rPr lang="ru-RU" sz="1000" dirty="0" err="1">
                <a:solidFill>
                  <a:schemeClr val="bg1"/>
                </a:solidFill>
                <a:latin typeface="Century Gothic" panose="020B0502020202020204" pitchFamily="34" charset="0"/>
              </a:rPr>
              <a:t>авторизационным</a:t>
            </a:r>
            <a:r>
              <a:rPr lang="ru-RU" sz="1000" dirty="0">
                <a:solidFill>
                  <a:schemeClr val="bg1"/>
                </a:solidFill>
                <a:latin typeface="Century Gothic" panose="020B0502020202020204" pitchFamily="34" charset="0"/>
              </a:rPr>
              <a:t> лимитом, равным максимальной сумме субсидии на посещение культурных мероприятий в рамках государственной программы на одного участника</a:t>
            </a:r>
            <a:endParaRPr lang="ru-RU" sz="1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001348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9789B6F2-099E-46EA-8CC5-2A851A7619F9}"/>
              </a:ext>
            </a:extLst>
          </p:cNvPr>
          <p:cNvSpPr>
            <a:spLocks noGrp="1"/>
          </p:cNvSpPr>
          <p:nvPr>
            <p:ph type="sldNum" sz="quarter" idx="2"/>
          </p:nvPr>
        </p:nvSpPr>
        <p:spPr/>
        <p:txBody>
          <a:bodyPr/>
          <a:lstStyle/>
          <a:p>
            <a:fld id="{86CB4B4D-7CA3-9044-876B-883B54F8677D}" type="slidenum">
              <a:rPr lang="ru-RU" smtClean="0"/>
              <a:pPr/>
              <a:t>5</a:t>
            </a:fld>
            <a:endParaRPr lang="ru-RU" dirty="0"/>
          </a:p>
        </p:txBody>
      </p:sp>
      <p:sp>
        <p:nvSpPr>
          <p:cNvPr id="3" name="Заголовок 2">
            <a:extLst>
              <a:ext uri="{FF2B5EF4-FFF2-40B4-BE49-F238E27FC236}">
                <a16:creationId xmlns:a16="http://schemas.microsoft.com/office/drawing/2014/main" id="{AD336444-8578-419F-A945-F76A68C7D4D0}"/>
              </a:ext>
            </a:extLst>
          </p:cNvPr>
          <p:cNvSpPr>
            <a:spLocks noGrp="1"/>
          </p:cNvSpPr>
          <p:nvPr>
            <p:ph type="title"/>
          </p:nvPr>
        </p:nvSpPr>
        <p:spPr/>
        <p:txBody>
          <a:bodyPr/>
          <a:lstStyle/>
          <a:p>
            <a:r>
              <a:rPr lang="ru-RU" dirty="0"/>
              <a:t>Именной билет с отметкой при оплате пушкинской картой</a:t>
            </a:r>
          </a:p>
        </p:txBody>
      </p:sp>
      <p:pic>
        <p:nvPicPr>
          <p:cNvPr id="4" name="Рисунок 3">
            <a:extLst>
              <a:ext uri="{FF2B5EF4-FFF2-40B4-BE49-F238E27FC236}">
                <a16:creationId xmlns:a16="http://schemas.microsoft.com/office/drawing/2014/main" id="{7729E5A3-30AF-45AC-BD4F-5222D5B8DDEA}"/>
              </a:ext>
            </a:extLst>
          </p:cNvPr>
          <p:cNvPicPr>
            <a:picLocks noChangeAspect="1"/>
          </p:cNvPicPr>
          <p:nvPr/>
        </p:nvPicPr>
        <p:blipFill>
          <a:blip r:embed="rId2"/>
          <a:stretch>
            <a:fillRect/>
          </a:stretch>
        </p:blipFill>
        <p:spPr>
          <a:xfrm>
            <a:off x="157018" y="660716"/>
            <a:ext cx="6278223" cy="4282286"/>
          </a:xfrm>
          <a:prstGeom prst="rect">
            <a:avLst/>
          </a:prstGeom>
        </p:spPr>
      </p:pic>
      <p:sp>
        <p:nvSpPr>
          <p:cNvPr id="5" name="Прямоугольник 4">
            <a:extLst>
              <a:ext uri="{FF2B5EF4-FFF2-40B4-BE49-F238E27FC236}">
                <a16:creationId xmlns:a16="http://schemas.microsoft.com/office/drawing/2014/main" id="{B82EE0A7-C50D-47F9-A889-C2DBA764AA3E}"/>
              </a:ext>
            </a:extLst>
          </p:cNvPr>
          <p:cNvSpPr/>
          <p:nvPr/>
        </p:nvSpPr>
        <p:spPr>
          <a:xfrm>
            <a:off x="2529191" y="2211421"/>
            <a:ext cx="680937" cy="52529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j-lt"/>
              <a:ea typeface="+mj-ea"/>
              <a:cs typeface="+mj-cs"/>
              <a:sym typeface="Calibri"/>
            </a:endParaRPr>
          </a:p>
        </p:txBody>
      </p:sp>
      <p:sp>
        <p:nvSpPr>
          <p:cNvPr id="6" name="Прямоугольник 5">
            <a:extLst>
              <a:ext uri="{FF2B5EF4-FFF2-40B4-BE49-F238E27FC236}">
                <a16:creationId xmlns:a16="http://schemas.microsoft.com/office/drawing/2014/main" id="{2010F088-B01D-4DCD-B7A8-ACB8E348A6F2}"/>
              </a:ext>
            </a:extLst>
          </p:cNvPr>
          <p:cNvSpPr/>
          <p:nvPr/>
        </p:nvSpPr>
        <p:spPr>
          <a:xfrm>
            <a:off x="214411" y="3588232"/>
            <a:ext cx="2535095" cy="454047"/>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4616469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a:extLst>
              <a:ext uri="{FF2B5EF4-FFF2-40B4-BE49-F238E27FC236}">
                <a16:creationId xmlns:a16="http://schemas.microsoft.com/office/drawing/2014/main" id="{CA61008B-35F3-4D2A-94EA-746B15FC157D}"/>
              </a:ext>
            </a:extLst>
          </p:cNvPr>
          <p:cNvPicPr>
            <a:picLocks noChangeAspect="1"/>
          </p:cNvPicPr>
          <p:nvPr/>
        </p:nvPicPr>
        <p:blipFill rotWithShape="1">
          <a:blip r:embed="rId3"/>
          <a:srcRect l="622" t="1747" r="1246" b="915"/>
          <a:stretch/>
        </p:blipFill>
        <p:spPr>
          <a:xfrm>
            <a:off x="6542320" y="1625801"/>
            <a:ext cx="2102148" cy="1324452"/>
          </a:xfrm>
          <a:prstGeom prst="roundRect">
            <a:avLst>
              <a:gd name="adj" fmla="val 5722"/>
            </a:avLst>
          </a:prstGeom>
          <a:ln w="3175">
            <a:solidFill>
              <a:schemeClr val="tx1">
                <a:lumMod val="50000"/>
                <a:lumOff val="50000"/>
              </a:schemeClr>
            </a:solidFill>
          </a:ln>
        </p:spPr>
      </p:pic>
      <p:grpSp>
        <p:nvGrpSpPr>
          <p:cNvPr id="11" name="Группа 10">
            <a:extLst>
              <a:ext uri="{FF2B5EF4-FFF2-40B4-BE49-F238E27FC236}">
                <a16:creationId xmlns:a16="http://schemas.microsoft.com/office/drawing/2014/main" id="{4E93F3AB-DD72-4B4B-A579-25091C7F9CF7}"/>
              </a:ext>
            </a:extLst>
          </p:cNvPr>
          <p:cNvGrpSpPr/>
          <p:nvPr/>
        </p:nvGrpSpPr>
        <p:grpSpPr>
          <a:xfrm>
            <a:off x="3380115" y="1552278"/>
            <a:ext cx="2324100" cy="1724025"/>
            <a:chOff x="3387725" y="1697037"/>
            <a:chExt cx="2324100" cy="1724025"/>
          </a:xfrm>
        </p:grpSpPr>
        <p:pic>
          <p:nvPicPr>
            <p:cNvPr id="3" name="Рисунок 2">
              <a:extLst>
                <a:ext uri="{FF2B5EF4-FFF2-40B4-BE49-F238E27FC236}">
                  <a16:creationId xmlns:a16="http://schemas.microsoft.com/office/drawing/2014/main" id="{82EA1907-FA49-491A-B6BD-29191F64EEC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87725" y="1697037"/>
              <a:ext cx="2324100" cy="1724025"/>
            </a:xfrm>
            <a:prstGeom prst="rect">
              <a:avLst/>
            </a:prstGeom>
          </p:spPr>
        </p:pic>
        <p:pic>
          <p:nvPicPr>
            <p:cNvPr id="10" name="Рисунок 9">
              <a:extLst>
                <a:ext uri="{FF2B5EF4-FFF2-40B4-BE49-F238E27FC236}">
                  <a16:creationId xmlns:a16="http://schemas.microsoft.com/office/drawing/2014/main" id="{179E184C-649C-456D-B676-61B050CF8BC7}"/>
                </a:ext>
              </a:extLst>
            </p:cNvPr>
            <p:cNvPicPr>
              <a:picLocks noChangeAspect="1"/>
            </p:cNvPicPr>
            <p:nvPr/>
          </p:nvPicPr>
          <p:blipFill>
            <a:blip r:embed="rId5"/>
            <a:stretch>
              <a:fillRect/>
            </a:stretch>
          </p:blipFill>
          <p:spPr>
            <a:xfrm>
              <a:off x="3694477" y="2140705"/>
              <a:ext cx="1628775" cy="1200150"/>
            </a:xfrm>
            <a:prstGeom prst="rect">
              <a:avLst/>
            </a:prstGeom>
          </p:spPr>
        </p:pic>
      </p:grpSp>
      <p:sp>
        <p:nvSpPr>
          <p:cNvPr id="64" name="Прямоугольник с двумя скругленными соседними углами 63"/>
          <p:cNvSpPr/>
          <p:nvPr/>
        </p:nvSpPr>
        <p:spPr>
          <a:xfrm>
            <a:off x="164274" y="3014535"/>
            <a:ext cx="2664226" cy="2103565"/>
          </a:xfrm>
          <a:prstGeom prst="round2SameRect">
            <a:avLst>
              <a:gd name="adj1" fmla="val 10201"/>
              <a:gd name="adj2" fmla="val 0"/>
            </a:avLst>
          </a:prstGeom>
          <a:solidFill>
            <a:schemeClr val="tx1">
              <a:lumMod val="75000"/>
              <a:lumOff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j-lt"/>
              <a:ea typeface="+mj-ea"/>
              <a:cs typeface="+mj-cs"/>
              <a:sym typeface="Calibri"/>
            </a:endParaRPr>
          </a:p>
        </p:txBody>
      </p:sp>
      <p:sp>
        <p:nvSpPr>
          <p:cNvPr id="5" name="TextBox 4">
            <a:extLst>
              <a:ext uri="{FF2B5EF4-FFF2-40B4-BE49-F238E27FC236}">
                <a16:creationId xmlns:a16="http://schemas.microsoft.com/office/drawing/2014/main" id="{A7385EDF-AD3D-4922-91C6-C1D1552F9F00}"/>
              </a:ext>
            </a:extLst>
          </p:cNvPr>
          <p:cNvSpPr txBox="1"/>
          <p:nvPr/>
        </p:nvSpPr>
        <p:spPr>
          <a:xfrm>
            <a:off x="164274" y="563824"/>
            <a:ext cx="289598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b="1" cap="small" dirty="0">
                <a:solidFill>
                  <a:schemeClr val="bg1"/>
                </a:solidFill>
                <a:latin typeface="Century Gothic" panose="020B0502020202020204" pitchFamily="34" charset="0"/>
              </a:rPr>
              <a:t>ЭЛЕМЕНТЫ ПРОГРАММЫ</a:t>
            </a:r>
          </a:p>
        </p:txBody>
      </p:sp>
      <p:pic>
        <p:nvPicPr>
          <p:cNvPr id="4" name="Рисунок 3">
            <a:extLst>
              <a:ext uri="{FF2B5EF4-FFF2-40B4-BE49-F238E27FC236}">
                <a16:creationId xmlns:a16="http://schemas.microsoft.com/office/drawing/2014/main" id="{3ECD397D-0BF3-48D8-9839-DD64D5C515A0}"/>
              </a:ext>
            </a:extLst>
          </p:cNvPr>
          <p:cNvPicPr>
            <a:picLocks noChangeAspect="1"/>
          </p:cNvPicPr>
          <p:nvPr/>
        </p:nvPicPr>
        <p:blipFill>
          <a:blip r:embed="rId6"/>
          <a:stretch>
            <a:fillRect/>
          </a:stretch>
        </p:blipFill>
        <p:spPr>
          <a:xfrm>
            <a:off x="412494" y="1712488"/>
            <a:ext cx="2178698" cy="1213591"/>
          </a:xfrm>
          <a:prstGeom prst="rect">
            <a:avLst/>
          </a:prstGeom>
        </p:spPr>
      </p:pic>
      <p:sp>
        <p:nvSpPr>
          <p:cNvPr id="13" name="TextBox 12">
            <a:extLst>
              <a:ext uri="{FF2B5EF4-FFF2-40B4-BE49-F238E27FC236}">
                <a16:creationId xmlns:a16="http://schemas.microsoft.com/office/drawing/2014/main" id="{12C55561-E8DE-4F0F-A998-6F31E4B4F67B}"/>
              </a:ext>
            </a:extLst>
          </p:cNvPr>
          <p:cNvSpPr txBox="1"/>
          <p:nvPr/>
        </p:nvSpPr>
        <p:spPr>
          <a:xfrm>
            <a:off x="319761" y="3128619"/>
            <a:ext cx="2365689"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400" b="1" dirty="0">
                <a:solidFill>
                  <a:schemeClr val="bg1"/>
                </a:solidFill>
                <a:latin typeface="Century Gothic" panose="020B0502020202020204" pitchFamily="34" charset="0"/>
              </a:rPr>
              <a:t>МИНКУЛЬТУРЫ РФ</a:t>
            </a:r>
            <a:br>
              <a:rPr lang="ru-RU" sz="1400" b="1" dirty="0">
                <a:solidFill>
                  <a:schemeClr val="bg1"/>
                </a:solidFill>
                <a:latin typeface="Century Gothic" panose="020B0502020202020204" pitchFamily="34" charset="0"/>
              </a:rPr>
            </a:br>
            <a:r>
              <a:rPr lang="ru-RU" sz="1400" dirty="0">
                <a:solidFill>
                  <a:schemeClr val="bg1"/>
                </a:solidFill>
                <a:latin typeface="Century Gothic" panose="020B0502020202020204" pitchFamily="34" charset="0"/>
              </a:rPr>
              <a:t>Владелец портала</a:t>
            </a:r>
            <a:endParaRPr lang="ru-RU" sz="1400" b="1" dirty="0">
              <a:solidFill>
                <a:schemeClr val="bg1"/>
              </a:solidFill>
              <a:latin typeface="Century Gothic" panose="020B0502020202020204" pitchFamily="34" charset="0"/>
            </a:endParaRPr>
          </a:p>
          <a:p>
            <a:endParaRPr lang="ru-RU" sz="1000" b="1" dirty="0">
              <a:solidFill>
                <a:schemeClr val="bg1"/>
              </a:solidFill>
              <a:latin typeface="Century Gothic" panose="020B0502020202020204" pitchFamily="34" charset="0"/>
            </a:endParaRPr>
          </a:p>
          <a:p>
            <a:pPr marL="171450" indent="-171450">
              <a:spcBef>
                <a:spcPts val="600"/>
              </a:spcBef>
              <a:buFont typeface="Arial" panose="020B0604020202020204" pitchFamily="34" charset="0"/>
              <a:buChar char="•"/>
            </a:pPr>
            <a:r>
              <a:rPr lang="ru-RU" sz="1000" dirty="0">
                <a:solidFill>
                  <a:schemeClr val="bg1"/>
                </a:solidFill>
                <a:latin typeface="Century Gothic" panose="020B0502020202020204" pitchFamily="34" charset="0"/>
              </a:rPr>
              <a:t>Личный кабинет учреждения</a:t>
            </a:r>
          </a:p>
          <a:p>
            <a:pPr marL="171450" indent="-171450">
              <a:spcBef>
                <a:spcPts val="600"/>
              </a:spcBef>
              <a:buFont typeface="Arial" panose="020B0604020202020204" pitchFamily="34" charset="0"/>
              <a:buChar char="•"/>
            </a:pPr>
            <a:r>
              <a:rPr lang="ru-RU" sz="1000" dirty="0">
                <a:solidFill>
                  <a:schemeClr val="bg1"/>
                </a:solidFill>
                <a:latin typeface="Century Gothic" panose="020B0502020202020204" pitchFamily="34" charset="0"/>
              </a:rPr>
              <a:t>Процесс </a:t>
            </a:r>
            <a:r>
              <a:rPr lang="ru-RU" sz="1000" dirty="0" err="1">
                <a:solidFill>
                  <a:schemeClr val="bg1"/>
                </a:solidFill>
                <a:latin typeface="Century Gothic" panose="020B0502020202020204" pitchFamily="34" charset="0"/>
              </a:rPr>
              <a:t>модерации</a:t>
            </a:r>
            <a:r>
              <a:rPr lang="ru-RU" sz="1000" dirty="0">
                <a:solidFill>
                  <a:schemeClr val="bg1"/>
                </a:solidFill>
                <a:latin typeface="Century Gothic" panose="020B0502020202020204" pitchFamily="34" charset="0"/>
              </a:rPr>
              <a:t> </a:t>
            </a:r>
            <a:br>
              <a:rPr lang="ru-RU" sz="1000" dirty="0">
                <a:solidFill>
                  <a:schemeClr val="bg1"/>
                </a:solidFill>
                <a:latin typeface="Century Gothic" panose="020B0502020202020204" pitchFamily="34" charset="0"/>
              </a:rPr>
            </a:br>
            <a:r>
              <a:rPr lang="ru-RU" sz="1000" dirty="0">
                <a:solidFill>
                  <a:schemeClr val="bg1"/>
                </a:solidFill>
                <a:latin typeface="Century Gothic" panose="020B0502020202020204" pitchFamily="34" charset="0"/>
              </a:rPr>
              <a:t>учреждений и мероприятий</a:t>
            </a:r>
          </a:p>
          <a:p>
            <a:pPr marL="171450" indent="-171450">
              <a:spcBef>
                <a:spcPts val="600"/>
              </a:spcBef>
              <a:buFont typeface="Arial" panose="020B0604020202020204" pitchFamily="34" charset="0"/>
              <a:buChar char="•"/>
            </a:pPr>
            <a:r>
              <a:rPr lang="ru-RU" sz="1000" dirty="0">
                <a:solidFill>
                  <a:schemeClr val="bg1"/>
                </a:solidFill>
                <a:latin typeface="Century Gothic" panose="020B0502020202020204" pitchFamily="34" charset="0"/>
              </a:rPr>
              <a:t>Статистика и </a:t>
            </a:r>
            <a:r>
              <a:rPr lang="ru-RU" sz="1000" dirty="0" err="1">
                <a:solidFill>
                  <a:schemeClr val="bg1"/>
                </a:solidFill>
                <a:latin typeface="Century Gothic" panose="020B0502020202020204" pitchFamily="34" charset="0"/>
              </a:rPr>
              <a:t>дашборды</a:t>
            </a:r>
            <a:endParaRPr lang="ru-RU" sz="1000" dirty="0">
              <a:solidFill>
                <a:schemeClr val="bg1"/>
              </a:solidFill>
              <a:latin typeface="Century Gothic" panose="020B0502020202020204" pitchFamily="34" charset="0"/>
            </a:endParaRPr>
          </a:p>
          <a:p>
            <a:pPr marL="171450" indent="-171450">
              <a:spcBef>
                <a:spcPts val="600"/>
              </a:spcBef>
              <a:buFont typeface="Arial" panose="020B0604020202020204" pitchFamily="34" charset="0"/>
              <a:buChar char="•"/>
            </a:pPr>
            <a:endParaRPr lang="ru-RU" sz="1000" b="1" dirty="0">
              <a:solidFill>
                <a:schemeClr val="bg1"/>
              </a:solidFill>
              <a:latin typeface="Century Gothic" panose="020B0502020202020204" pitchFamily="34" charset="0"/>
            </a:endParaRPr>
          </a:p>
        </p:txBody>
      </p:sp>
      <p:sp>
        <p:nvSpPr>
          <p:cNvPr id="16" name="Прямоугольник 15"/>
          <p:cNvSpPr/>
          <p:nvPr/>
        </p:nvSpPr>
        <p:spPr>
          <a:xfrm>
            <a:off x="448863" y="1212478"/>
            <a:ext cx="2042547" cy="338554"/>
          </a:xfrm>
          <a:prstGeom prst="rect">
            <a:avLst/>
          </a:prstGeom>
        </p:spPr>
        <p:txBody>
          <a:bodyPr wrap="none">
            <a:spAutoFit/>
          </a:bodyPr>
          <a:lstStyle/>
          <a:p>
            <a:pPr algn="ctr"/>
            <a:r>
              <a:rPr lang="en-US" sz="1600" b="1" cap="small" dirty="0">
                <a:solidFill>
                  <a:schemeClr val="bg1"/>
                </a:solidFill>
                <a:latin typeface="Century Gothic" panose="020B0502020202020204" pitchFamily="34" charset="0"/>
              </a:rPr>
              <a:t>PRO.</a:t>
            </a:r>
            <a:r>
              <a:rPr lang="ru-RU" sz="1600" b="1" cap="small" dirty="0">
                <a:solidFill>
                  <a:schemeClr val="bg1"/>
                </a:solidFill>
                <a:latin typeface="Century Gothic" panose="020B0502020202020204" pitchFamily="34" charset="0"/>
              </a:rPr>
              <a:t>КУЛЬТУРА.РФ</a:t>
            </a:r>
          </a:p>
        </p:txBody>
      </p:sp>
      <p:sp>
        <p:nvSpPr>
          <p:cNvPr id="18" name="Прямоугольник 17"/>
          <p:cNvSpPr/>
          <p:nvPr/>
        </p:nvSpPr>
        <p:spPr>
          <a:xfrm>
            <a:off x="3178572" y="1212478"/>
            <a:ext cx="2752678" cy="338554"/>
          </a:xfrm>
          <a:prstGeom prst="rect">
            <a:avLst/>
          </a:prstGeom>
        </p:spPr>
        <p:txBody>
          <a:bodyPr wrap="none">
            <a:spAutoFit/>
          </a:bodyPr>
          <a:lstStyle/>
          <a:p>
            <a:pPr algn="ctr"/>
            <a:r>
              <a:rPr lang="ru-RU" sz="1600" b="1" cap="small" dirty="0">
                <a:solidFill>
                  <a:schemeClr val="bg1"/>
                </a:solidFill>
                <a:latin typeface="Century Gothic" panose="020B0502020202020204" pitchFamily="34" charset="0"/>
              </a:rPr>
              <a:t>«ГОСУСЛУГИ. КУЛЬТУРА»</a:t>
            </a:r>
          </a:p>
        </p:txBody>
      </p:sp>
      <p:sp>
        <p:nvSpPr>
          <p:cNvPr id="20" name="Прямоугольник 19"/>
          <p:cNvSpPr/>
          <p:nvPr/>
        </p:nvSpPr>
        <p:spPr>
          <a:xfrm>
            <a:off x="6542320" y="1212478"/>
            <a:ext cx="2060179" cy="338554"/>
          </a:xfrm>
          <a:prstGeom prst="rect">
            <a:avLst/>
          </a:prstGeom>
        </p:spPr>
        <p:txBody>
          <a:bodyPr wrap="none">
            <a:spAutoFit/>
          </a:bodyPr>
          <a:lstStyle/>
          <a:p>
            <a:pPr algn="ctr"/>
            <a:r>
              <a:rPr lang="ru-RU" sz="1600" b="1" cap="small" dirty="0">
                <a:solidFill>
                  <a:schemeClr val="bg1"/>
                </a:solidFill>
                <a:latin typeface="Century Gothic" panose="020B0502020202020204" pitchFamily="34" charset="0"/>
              </a:rPr>
              <a:t>«КАРТА ТЕАТРАЛА»</a:t>
            </a:r>
          </a:p>
        </p:txBody>
      </p:sp>
      <p:sp>
        <p:nvSpPr>
          <p:cNvPr id="48" name="Номер слайда 1"/>
          <p:cNvSpPr>
            <a:spLocks noGrp="1"/>
          </p:cNvSpPr>
          <p:nvPr>
            <p:ph type="sldNum" sz="quarter" idx="2"/>
          </p:nvPr>
        </p:nvSpPr>
        <p:spPr/>
        <p:txBody>
          <a:bodyPr/>
          <a:lstStyle/>
          <a:p>
            <a:r>
              <a:rPr lang="ru-RU" dirty="0">
                <a:solidFill>
                  <a:schemeClr val="bg1"/>
                </a:solidFill>
              </a:rPr>
              <a:t>5</a:t>
            </a:r>
          </a:p>
        </p:txBody>
      </p:sp>
      <p:sp>
        <p:nvSpPr>
          <p:cNvPr id="2" name="Заголовок 1">
            <a:extLst>
              <a:ext uri="{FF2B5EF4-FFF2-40B4-BE49-F238E27FC236}">
                <a16:creationId xmlns:a16="http://schemas.microsoft.com/office/drawing/2014/main" id="{4486BD9F-9A2C-4E0F-835D-60B94E573339}"/>
              </a:ext>
            </a:extLst>
          </p:cNvPr>
          <p:cNvSpPr>
            <a:spLocks noGrp="1"/>
          </p:cNvSpPr>
          <p:nvPr>
            <p:ph type="title"/>
          </p:nvPr>
        </p:nvSpPr>
        <p:spPr/>
        <p:txBody>
          <a:bodyPr>
            <a:normAutofit/>
          </a:bodyPr>
          <a:lstStyle/>
          <a:p>
            <a:r>
              <a:rPr lang="ru-RU" dirty="0"/>
              <a:t>Государственная программа (2)</a:t>
            </a:r>
          </a:p>
        </p:txBody>
      </p:sp>
      <p:sp>
        <p:nvSpPr>
          <p:cNvPr id="63" name="Прямоугольник с двумя скругленными соседними углами 62"/>
          <p:cNvSpPr/>
          <p:nvPr/>
        </p:nvSpPr>
        <p:spPr>
          <a:xfrm>
            <a:off x="3217073" y="3014535"/>
            <a:ext cx="2615927" cy="2103565"/>
          </a:xfrm>
          <a:prstGeom prst="round2SameRect">
            <a:avLst>
              <a:gd name="adj1" fmla="val 10201"/>
              <a:gd name="adj2" fmla="val 0"/>
            </a:avLst>
          </a:prstGeom>
          <a:solidFill>
            <a:schemeClr val="tx1">
              <a:lumMod val="75000"/>
              <a:lumOff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j-lt"/>
              <a:ea typeface="+mj-ea"/>
              <a:cs typeface="+mj-cs"/>
              <a:sym typeface="Calibri"/>
            </a:endParaRPr>
          </a:p>
        </p:txBody>
      </p:sp>
      <p:sp>
        <p:nvSpPr>
          <p:cNvPr id="14" name="TextBox 13">
            <a:extLst>
              <a:ext uri="{FF2B5EF4-FFF2-40B4-BE49-F238E27FC236}">
                <a16:creationId xmlns:a16="http://schemas.microsoft.com/office/drawing/2014/main" id="{0DFBCC0A-F023-4EAA-AEB2-B572B92D0556}"/>
              </a:ext>
            </a:extLst>
          </p:cNvPr>
          <p:cNvSpPr txBox="1"/>
          <p:nvPr/>
        </p:nvSpPr>
        <p:spPr>
          <a:xfrm>
            <a:off x="3455102" y="3128619"/>
            <a:ext cx="2324101" cy="20390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400" b="1" dirty="0">
                <a:solidFill>
                  <a:schemeClr val="bg1"/>
                </a:solidFill>
                <a:latin typeface="Century Gothic" panose="020B0502020202020204" pitchFamily="34" charset="0"/>
              </a:rPr>
              <a:t>МИНЦИФРЫ РФ</a:t>
            </a:r>
            <a:br>
              <a:rPr lang="ru-RU" sz="1400" b="1" dirty="0">
                <a:solidFill>
                  <a:schemeClr val="bg1"/>
                </a:solidFill>
                <a:latin typeface="Century Gothic" panose="020B0502020202020204" pitchFamily="34" charset="0"/>
              </a:rPr>
            </a:br>
            <a:r>
              <a:rPr lang="ru-RU" sz="1400" dirty="0">
                <a:solidFill>
                  <a:schemeClr val="bg1"/>
                </a:solidFill>
                <a:latin typeface="Century Gothic" panose="020B0502020202020204" pitchFamily="34" charset="0"/>
              </a:rPr>
              <a:t>Владелец приложения</a:t>
            </a:r>
            <a:endParaRPr lang="ru-RU" sz="1400" b="1" dirty="0">
              <a:solidFill>
                <a:schemeClr val="bg1"/>
              </a:solidFill>
              <a:latin typeface="Century Gothic" panose="020B0502020202020204" pitchFamily="34" charset="0"/>
            </a:endParaRPr>
          </a:p>
          <a:p>
            <a:pPr>
              <a:spcAft>
                <a:spcPts val="600"/>
              </a:spcAft>
            </a:pPr>
            <a:endParaRPr lang="ru-RU" sz="1050" dirty="0">
              <a:solidFill>
                <a:schemeClr val="bg1"/>
              </a:solidFill>
              <a:latin typeface="Century Gothic" panose="020B0502020202020204" pitchFamily="34" charset="0"/>
            </a:endParaRPr>
          </a:p>
          <a:p>
            <a:pPr marL="171450" indent="-171450">
              <a:spcAft>
                <a:spcPts val="600"/>
              </a:spcAft>
              <a:buFont typeface="Arial" panose="020B0604020202020204" pitchFamily="34" charset="0"/>
              <a:buChar char="•"/>
            </a:pPr>
            <a:r>
              <a:rPr lang="ru-RU" sz="1050" dirty="0">
                <a:solidFill>
                  <a:schemeClr val="bg1"/>
                </a:solidFill>
                <a:latin typeface="Century Gothic" panose="020B0502020202020204" pitchFamily="34" charset="0"/>
              </a:rPr>
              <a:t>Личный кабинет гражданина</a:t>
            </a:r>
          </a:p>
          <a:p>
            <a:pPr marL="171450" indent="-171450">
              <a:spcAft>
                <a:spcPts val="600"/>
              </a:spcAft>
              <a:buFont typeface="Arial" panose="020B0604020202020204" pitchFamily="34" charset="0"/>
              <a:buChar char="•"/>
            </a:pPr>
            <a:r>
              <a:rPr lang="ru-RU" sz="1050" dirty="0">
                <a:solidFill>
                  <a:schemeClr val="bg1"/>
                </a:solidFill>
                <a:latin typeface="Century Gothic" panose="020B0502020202020204" pitchFamily="34" charset="0"/>
              </a:rPr>
              <a:t>Витрина мероприятий</a:t>
            </a:r>
          </a:p>
          <a:p>
            <a:pPr marL="177800" indent="-177800">
              <a:spcAft>
                <a:spcPts val="600"/>
              </a:spcAft>
              <a:buFont typeface="Arial" panose="020B0604020202020204" pitchFamily="34" charset="0"/>
              <a:buChar char="•"/>
            </a:pPr>
            <a:r>
              <a:rPr lang="ru-RU" sz="1050" dirty="0">
                <a:solidFill>
                  <a:schemeClr val="bg1"/>
                </a:solidFill>
                <a:latin typeface="Century Gothic" panose="020B0502020202020204" pitchFamily="34" charset="0"/>
              </a:rPr>
              <a:t>Открытие и обслуживание</a:t>
            </a:r>
            <a:br>
              <a:rPr lang="ru-RU" sz="1050" dirty="0">
                <a:solidFill>
                  <a:schemeClr val="bg1"/>
                </a:solidFill>
                <a:latin typeface="Century Gothic" panose="020B0502020202020204" pitchFamily="34" charset="0"/>
              </a:rPr>
            </a:br>
            <a:r>
              <a:rPr lang="ru-RU" sz="1050" dirty="0">
                <a:solidFill>
                  <a:schemeClr val="bg1"/>
                </a:solidFill>
                <a:latin typeface="Century Gothic" panose="020B0502020202020204" pitchFamily="34" charset="0"/>
              </a:rPr>
              <a:t> карты (через виджет Банка)</a:t>
            </a:r>
          </a:p>
          <a:p>
            <a:pPr marL="177800" indent="-177800">
              <a:spcAft>
                <a:spcPts val="600"/>
              </a:spcAft>
              <a:buFont typeface="Arial" panose="020B0604020202020204" pitchFamily="34" charset="0"/>
              <a:buChar char="•"/>
            </a:pPr>
            <a:r>
              <a:rPr lang="ru-RU" sz="1050" dirty="0">
                <a:solidFill>
                  <a:schemeClr val="bg1"/>
                </a:solidFill>
                <a:latin typeface="Century Gothic" panose="020B0502020202020204" pitchFamily="34" charset="0"/>
              </a:rPr>
              <a:t>Покупка билетов </a:t>
            </a:r>
            <a:br>
              <a:rPr lang="ru-RU" sz="1050" dirty="0">
                <a:solidFill>
                  <a:schemeClr val="bg1"/>
                </a:solidFill>
                <a:latin typeface="Century Gothic" panose="020B0502020202020204" pitchFamily="34" charset="0"/>
              </a:rPr>
            </a:br>
            <a:r>
              <a:rPr lang="ru-RU" sz="1050" dirty="0">
                <a:solidFill>
                  <a:schemeClr val="bg1"/>
                </a:solidFill>
                <a:latin typeface="Century Gothic" panose="020B0502020202020204" pitchFamily="34" charset="0"/>
              </a:rPr>
              <a:t>(в перспективе)</a:t>
            </a:r>
            <a:endParaRPr lang="ru-RU" sz="1100" dirty="0">
              <a:solidFill>
                <a:schemeClr val="bg1"/>
              </a:solidFill>
              <a:latin typeface="Century Gothic" panose="020B0502020202020204" pitchFamily="34" charset="0"/>
            </a:endParaRPr>
          </a:p>
        </p:txBody>
      </p:sp>
      <p:sp>
        <p:nvSpPr>
          <p:cNvPr id="62" name="Прямоугольник с двумя скругленными соседними углами 61"/>
          <p:cNvSpPr/>
          <p:nvPr/>
        </p:nvSpPr>
        <p:spPr>
          <a:xfrm>
            <a:off x="6256654" y="3033485"/>
            <a:ext cx="2691071" cy="2084616"/>
          </a:xfrm>
          <a:prstGeom prst="round2SameRect">
            <a:avLst>
              <a:gd name="adj1" fmla="val 10201"/>
              <a:gd name="adj2" fmla="val 0"/>
            </a:avLst>
          </a:prstGeom>
          <a:solidFill>
            <a:schemeClr val="tx1">
              <a:lumMod val="75000"/>
              <a:lumOff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j-lt"/>
              <a:ea typeface="+mj-ea"/>
              <a:cs typeface="+mj-cs"/>
              <a:sym typeface="Calibri"/>
            </a:endParaRPr>
          </a:p>
        </p:txBody>
      </p:sp>
      <p:sp>
        <p:nvSpPr>
          <p:cNvPr id="15" name="TextBox 14">
            <a:extLst>
              <a:ext uri="{FF2B5EF4-FFF2-40B4-BE49-F238E27FC236}">
                <a16:creationId xmlns:a16="http://schemas.microsoft.com/office/drawing/2014/main" id="{3A4807E6-F7C6-4A82-B6AF-B7A4210EB12B}"/>
              </a:ext>
            </a:extLst>
          </p:cNvPr>
          <p:cNvSpPr txBox="1"/>
          <p:nvPr/>
        </p:nvSpPr>
        <p:spPr>
          <a:xfrm>
            <a:off x="6467384" y="3128619"/>
            <a:ext cx="2389234"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400" b="1" dirty="0">
                <a:solidFill>
                  <a:schemeClr val="bg1"/>
                </a:solidFill>
                <a:latin typeface="Century Gothic" panose="020B0502020202020204" pitchFamily="34" charset="0"/>
              </a:rPr>
              <a:t>ПОЧТА БАНК</a:t>
            </a:r>
          </a:p>
          <a:p>
            <a:r>
              <a:rPr lang="ru-RU" sz="1400" dirty="0">
                <a:solidFill>
                  <a:schemeClr val="bg1"/>
                </a:solidFill>
                <a:latin typeface="Century Gothic" panose="020B0502020202020204" pitchFamily="34" charset="0"/>
              </a:rPr>
              <a:t>Владелец карты </a:t>
            </a:r>
          </a:p>
          <a:p>
            <a:endParaRPr lang="ru-RU" sz="1050" dirty="0">
              <a:solidFill>
                <a:schemeClr val="bg1"/>
              </a:solidFill>
              <a:latin typeface="Century Gothic" panose="020B0502020202020204" pitchFamily="34" charset="0"/>
            </a:endParaRPr>
          </a:p>
          <a:p>
            <a:pPr marL="177800" indent="-177800">
              <a:spcAft>
                <a:spcPts val="600"/>
              </a:spcAft>
              <a:buFont typeface="Arial" panose="020B0604020202020204" pitchFamily="34" charset="0"/>
              <a:buChar char="•"/>
            </a:pPr>
            <a:r>
              <a:rPr lang="ru-RU" sz="1050" dirty="0">
                <a:solidFill>
                  <a:schemeClr val="bg1"/>
                </a:solidFill>
                <a:latin typeface="Century Gothic" panose="020B0502020202020204" pitchFamily="34" charset="0"/>
              </a:rPr>
              <a:t>Идентификация гражданина – получателя субсидии</a:t>
            </a:r>
          </a:p>
          <a:p>
            <a:pPr marL="171450" indent="-171450">
              <a:spcAft>
                <a:spcPts val="600"/>
              </a:spcAft>
              <a:buFont typeface="Arial" panose="020B0604020202020204" pitchFamily="34" charset="0"/>
              <a:buChar char="•"/>
            </a:pPr>
            <a:r>
              <a:rPr lang="ru-RU" sz="1050" dirty="0">
                <a:solidFill>
                  <a:schemeClr val="bg1"/>
                </a:solidFill>
                <a:latin typeface="Century Gothic" panose="020B0502020202020204" pitchFamily="34" charset="0"/>
              </a:rPr>
              <a:t>Транспорт для взаиморасчетов</a:t>
            </a:r>
            <a:endParaRPr lang="ru-RU" sz="1100" dirty="0">
              <a:solidFill>
                <a:schemeClr val="bg1"/>
              </a:solidFill>
              <a:latin typeface="Century Gothic" panose="020B0502020202020204" pitchFamily="34" charset="0"/>
            </a:endParaRPr>
          </a:p>
        </p:txBody>
      </p:sp>
      <p:sp>
        <p:nvSpPr>
          <p:cNvPr id="22" name="Номер слайда 6">
            <a:extLst>
              <a:ext uri="{FF2B5EF4-FFF2-40B4-BE49-F238E27FC236}">
                <a16:creationId xmlns:a16="http://schemas.microsoft.com/office/drawing/2014/main" id="{F517284C-4633-4A8E-A015-3988CFBFF3E5}"/>
              </a:ext>
            </a:extLst>
          </p:cNvPr>
          <p:cNvSpPr txBox="1">
            <a:spLocks/>
          </p:cNvSpPr>
          <p:nvPr/>
        </p:nvSpPr>
        <p:spPr>
          <a:xfrm rot="10800000" flipV="1">
            <a:off x="8620126" y="4819650"/>
            <a:ext cx="329248" cy="298450"/>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chemeClr val="bg2">
                    <a:lumMod val="40000"/>
                    <a:lumOff val="60000"/>
                  </a:schemeClr>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ru-RU" smtClean="0"/>
              <a:pPr/>
              <a:t>6</a:t>
            </a:fld>
            <a:endParaRPr lang="ru-RU" dirty="0"/>
          </a:p>
        </p:txBody>
      </p:sp>
      <p:sp>
        <p:nvSpPr>
          <p:cNvPr id="6" name="Прямоугольник 5">
            <a:extLst>
              <a:ext uri="{FF2B5EF4-FFF2-40B4-BE49-F238E27FC236}">
                <a16:creationId xmlns:a16="http://schemas.microsoft.com/office/drawing/2014/main" id="{1D3F5E9C-B831-4377-B739-CF21FF0B5012}"/>
              </a:ext>
            </a:extLst>
          </p:cNvPr>
          <p:cNvSpPr/>
          <p:nvPr/>
        </p:nvSpPr>
        <p:spPr>
          <a:xfrm>
            <a:off x="6592920" y="1718873"/>
            <a:ext cx="357660" cy="25200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ru-RU" b="1" i="0" u="none" strike="noStrike" cap="none" spc="0" normalizeH="0" baseline="0" dirty="0">
                <a:ln>
                  <a:noFill/>
                </a:ln>
                <a:solidFill>
                  <a:srgbClr val="000000"/>
                </a:solidFill>
                <a:effectLst/>
                <a:uFillTx/>
                <a:latin typeface="+mj-lt"/>
                <a:ea typeface="+mj-ea"/>
                <a:cs typeface="+mj-cs"/>
                <a:sym typeface="Calibri"/>
              </a:rPr>
              <a:t>3</a:t>
            </a:r>
          </a:p>
        </p:txBody>
      </p:sp>
    </p:spTree>
    <p:extLst>
      <p:ext uri="{BB962C8B-B14F-4D97-AF65-F5344CB8AC3E}">
        <p14:creationId xmlns:p14="http://schemas.microsoft.com/office/powerpoint/2010/main" val="323242303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04A6971C-5F4E-4200-8ACA-33086A02531C}"/>
              </a:ext>
            </a:extLst>
          </p:cNvPr>
          <p:cNvSpPr/>
          <p:nvPr/>
        </p:nvSpPr>
        <p:spPr>
          <a:xfrm>
            <a:off x="164917" y="1500737"/>
            <a:ext cx="8788426" cy="369330"/>
          </a:xfrm>
          <a:prstGeom prst="rect">
            <a:avLst/>
          </a:prstGeom>
          <a:solidFill>
            <a:schemeClr val="tx1">
              <a:lumMod val="85000"/>
              <a:lumOff val="15000"/>
            </a:schemeClr>
          </a:solidFill>
          <a:ln w="25400" cap="flat">
            <a:no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spAutoFit/>
          </a:bodyPr>
          <a:lstStyle/>
          <a:p>
            <a:endParaRPr lang="ru-RU">
              <a:solidFill>
                <a:schemeClr val="tx1"/>
              </a:solidFill>
            </a:endParaRPr>
          </a:p>
        </p:txBody>
      </p:sp>
      <p:cxnSp>
        <p:nvCxnSpPr>
          <p:cNvPr id="6" name="Прямая соединительная линия 5">
            <a:extLst>
              <a:ext uri="{FF2B5EF4-FFF2-40B4-BE49-F238E27FC236}">
                <a16:creationId xmlns:a16="http://schemas.microsoft.com/office/drawing/2014/main" id="{542F0052-5D26-467A-9CBB-175B7BAFA9D8}"/>
              </a:ext>
            </a:extLst>
          </p:cNvPr>
          <p:cNvCxnSpPr>
            <a:cxnSpLocks/>
          </p:cNvCxnSpPr>
          <p:nvPr/>
        </p:nvCxnSpPr>
        <p:spPr>
          <a:xfrm>
            <a:off x="3479630" y="1500737"/>
            <a:ext cx="0" cy="365219"/>
          </a:xfrm>
          <a:prstGeom prst="line">
            <a:avLst/>
          </a:prstGeom>
          <a:noFill/>
          <a:ln w="38100" cap="flat">
            <a:solidFill>
              <a:schemeClr val="bg1"/>
            </a:solidFill>
            <a:prstDash val="solid"/>
            <a:round/>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829C3D63-5EAB-4D6F-B8CD-209F6E9A13E1}"/>
              </a:ext>
            </a:extLst>
          </p:cNvPr>
          <p:cNvSpPr txBox="1"/>
          <p:nvPr/>
        </p:nvSpPr>
        <p:spPr>
          <a:xfrm>
            <a:off x="319855" y="1524906"/>
            <a:ext cx="149015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1200" b="1" cap="small" dirty="0">
                <a:solidFill>
                  <a:schemeClr val="bg1"/>
                </a:solidFill>
                <a:latin typeface="Century Gothic" panose="020B0502020202020204" pitchFamily="34" charset="0"/>
              </a:rPr>
              <a:t>ДО КОНЦА 2021 Г.</a:t>
            </a:r>
          </a:p>
        </p:txBody>
      </p:sp>
      <p:sp>
        <p:nvSpPr>
          <p:cNvPr id="8" name="TextBox 7">
            <a:extLst>
              <a:ext uri="{FF2B5EF4-FFF2-40B4-BE49-F238E27FC236}">
                <a16:creationId xmlns:a16="http://schemas.microsoft.com/office/drawing/2014/main" id="{7AC8645F-C772-45CC-83BC-A12EC8E1DA5B}"/>
              </a:ext>
            </a:extLst>
          </p:cNvPr>
          <p:cNvSpPr txBox="1"/>
          <p:nvPr/>
        </p:nvSpPr>
        <p:spPr>
          <a:xfrm>
            <a:off x="3599092" y="1524906"/>
            <a:ext cx="105092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1200" b="1" cap="small" dirty="0">
                <a:solidFill>
                  <a:schemeClr val="bg1"/>
                </a:solidFill>
                <a:latin typeface="Century Gothic" panose="020B0502020202020204" pitchFamily="34" charset="0"/>
              </a:rPr>
              <a:t>2022-2024 гг.</a:t>
            </a:r>
          </a:p>
        </p:txBody>
      </p:sp>
      <p:sp>
        <p:nvSpPr>
          <p:cNvPr id="9" name="TextBox 8">
            <a:extLst>
              <a:ext uri="{FF2B5EF4-FFF2-40B4-BE49-F238E27FC236}">
                <a16:creationId xmlns:a16="http://schemas.microsoft.com/office/drawing/2014/main" id="{D2CEB320-0450-4B88-A803-EB9FAC347376}"/>
              </a:ext>
            </a:extLst>
          </p:cNvPr>
          <p:cNvSpPr txBox="1"/>
          <p:nvPr/>
        </p:nvSpPr>
        <p:spPr>
          <a:xfrm>
            <a:off x="292106" y="1849184"/>
            <a:ext cx="1219243"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4000" b="1" dirty="0">
                <a:solidFill>
                  <a:schemeClr val="bg1"/>
                </a:solidFill>
                <a:latin typeface="Candara" panose="020E0502030303020204" pitchFamily="34" charset="0"/>
                <a:cs typeface="Aharoni" panose="02010803020104030203" pitchFamily="2" charset="-79"/>
              </a:rPr>
              <a:t>01/09</a:t>
            </a:r>
          </a:p>
        </p:txBody>
      </p:sp>
      <p:sp>
        <p:nvSpPr>
          <p:cNvPr id="10" name="TextBox 9">
            <a:extLst>
              <a:ext uri="{FF2B5EF4-FFF2-40B4-BE49-F238E27FC236}">
                <a16:creationId xmlns:a16="http://schemas.microsoft.com/office/drawing/2014/main" id="{4580D4C0-ACD0-4C19-93FA-EFBFA49F6A0B}"/>
              </a:ext>
            </a:extLst>
          </p:cNvPr>
          <p:cNvSpPr txBox="1"/>
          <p:nvPr/>
        </p:nvSpPr>
        <p:spPr>
          <a:xfrm>
            <a:off x="1473825" y="2280071"/>
            <a:ext cx="152381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1200" dirty="0">
                <a:solidFill>
                  <a:schemeClr val="bg1"/>
                </a:solidFill>
                <a:latin typeface="Century Gothic" panose="020B0502020202020204" pitchFamily="34" charset="0"/>
              </a:rPr>
              <a:t>Старт программы</a:t>
            </a:r>
          </a:p>
        </p:txBody>
      </p:sp>
      <p:sp>
        <p:nvSpPr>
          <p:cNvPr id="11" name="TextBox 10">
            <a:extLst>
              <a:ext uri="{FF2B5EF4-FFF2-40B4-BE49-F238E27FC236}">
                <a16:creationId xmlns:a16="http://schemas.microsoft.com/office/drawing/2014/main" id="{9F96C0F9-7652-48C4-905C-22FEEEF362AC}"/>
              </a:ext>
            </a:extLst>
          </p:cNvPr>
          <p:cNvSpPr txBox="1"/>
          <p:nvPr/>
        </p:nvSpPr>
        <p:spPr>
          <a:xfrm>
            <a:off x="292106" y="2531296"/>
            <a:ext cx="706282"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4000" b="1" dirty="0">
                <a:solidFill>
                  <a:schemeClr val="bg1"/>
                </a:solidFill>
                <a:latin typeface="Candara" panose="020E0502030303020204" pitchFamily="34" charset="0"/>
                <a:cs typeface="Aharoni" panose="02010803020104030203" pitchFamily="2" charset="-79"/>
              </a:rPr>
              <a:t>3,5</a:t>
            </a:r>
          </a:p>
        </p:txBody>
      </p:sp>
      <p:sp>
        <p:nvSpPr>
          <p:cNvPr id="12" name="TextBox 11">
            <a:extLst>
              <a:ext uri="{FF2B5EF4-FFF2-40B4-BE49-F238E27FC236}">
                <a16:creationId xmlns:a16="http://schemas.microsoft.com/office/drawing/2014/main" id="{176C75C0-FF82-4B36-B94B-AF4A009F2C2D}"/>
              </a:ext>
            </a:extLst>
          </p:cNvPr>
          <p:cNvSpPr txBox="1"/>
          <p:nvPr/>
        </p:nvSpPr>
        <p:spPr>
          <a:xfrm>
            <a:off x="1025629" y="2936534"/>
            <a:ext cx="94512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1200" dirty="0">
                <a:solidFill>
                  <a:schemeClr val="bg1"/>
                </a:solidFill>
                <a:latin typeface="Century Gothic" panose="020B0502020202020204" pitchFamily="34" charset="0"/>
              </a:rPr>
              <a:t>млн. </a:t>
            </a:r>
            <a:br>
              <a:rPr lang="ru-RU" sz="1200" dirty="0">
                <a:solidFill>
                  <a:schemeClr val="bg1"/>
                </a:solidFill>
                <a:latin typeface="Century Gothic" panose="020B0502020202020204" pitchFamily="34" charset="0"/>
              </a:rPr>
            </a:br>
            <a:r>
              <a:rPr lang="ru-RU" sz="1200" dirty="0">
                <a:solidFill>
                  <a:schemeClr val="bg1"/>
                </a:solidFill>
                <a:latin typeface="Century Gothic" panose="020B0502020202020204" pitchFamily="34" charset="0"/>
              </a:rPr>
              <a:t>участников</a:t>
            </a:r>
          </a:p>
        </p:txBody>
      </p:sp>
      <p:sp>
        <p:nvSpPr>
          <p:cNvPr id="13" name="TextBox 12">
            <a:extLst>
              <a:ext uri="{FF2B5EF4-FFF2-40B4-BE49-F238E27FC236}">
                <a16:creationId xmlns:a16="http://schemas.microsoft.com/office/drawing/2014/main" id="{4FE5B9CA-EC58-4AF1-AD02-830B09957F78}"/>
              </a:ext>
            </a:extLst>
          </p:cNvPr>
          <p:cNvSpPr txBox="1"/>
          <p:nvPr/>
        </p:nvSpPr>
        <p:spPr>
          <a:xfrm>
            <a:off x="292106" y="3213408"/>
            <a:ext cx="632543"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4000" b="1" dirty="0">
                <a:solidFill>
                  <a:schemeClr val="bg1"/>
                </a:solidFill>
                <a:latin typeface="Candara" panose="020E0502030303020204" pitchFamily="34" charset="0"/>
                <a:cs typeface="Aharoni" panose="02010803020104030203" pitchFamily="2" charset="-79"/>
              </a:rPr>
              <a:t>1,7</a:t>
            </a:r>
          </a:p>
        </p:txBody>
      </p:sp>
      <p:sp>
        <p:nvSpPr>
          <p:cNvPr id="14" name="TextBox 13">
            <a:extLst>
              <a:ext uri="{FF2B5EF4-FFF2-40B4-BE49-F238E27FC236}">
                <a16:creationId xmlns:a16="http://schemas.microsoft.com/office/drawing/2014/main" id="{BF67DE2E-A302-40A9-A97F-1E7AAF17CA14}"/>
              </a:ext>
            </a:extLst>
          </p:cNvPr>
          <p:cNvSpPr txBox="1"/>
          <p:nvPr/>
        </p:nvSpPr>
        <p:spPr>
          <a:xfrm>
            <a:off x="828947" y="3592997"/>
            <a:ext cx="218745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1200" dirty="0">
                <a:solidFill>
                  <a:schemeClr val="bg1"/>
                </a:solidFill>
                <a:latin typeface="Century Gothic" panose="020B0502020202020204" pitchFamily="34" charset="0"/>
              </a:rPr>
              <a:t>тыс. </a:t>
            </a:r>
            <a:br>
              <a:rPr lang="ru-RU" sz="1200" dirty="0">
                <a:solidFill>
                  <a:schemeClr val="bg1"/>
                </a:solidFill>
                <a:latin typeface="Century Gothic" panose="020B0502020202020204" pitchFamily="34" charset="0"/>
              </a:rPr>
            </a:br>
            <a:r>
              <a:rPr lang="ru-RU" sz="1200" dirty="0">
                <a:solidFill>
                  <a:schemeClr val="bg1"/>
                </a:solidFill>
                <a:latin typeface="Century Gothic" panose="020B0502020202020204" pitchFamily="34" charset="0"/>
              </a:rPr>
              <a:t>подключенных учреждений</a:t>
            </a:r>
          </a:p>
        </p:txBody>
      </p:sp>
      <p:sp>
        <p:nvSpPr>
          <p:cNvPr id="15" name="TextBox 14">
            <a:extLst>
              <a:ext uri="{FF2B5EF4-FFF2-40B4-BE49-F238E27FC236}">
                <a16:creationId xmlns:a16="http://schemas.microsoft.com/office/drawing/2014/main" id="{C176ACDD-97F7-44F0-94E5-0F63D0E77B61}"/>
              </a:ext>
            </a:extLst>
          </p:cNvPr>
          <p:cNvSpPr txBox="1"/>
          <p:nvPr/>
        </p:nvSpPr>
        <p:spPr>
          <a:xfrm>
            <a:off x="292106" y="3895519"/>
            <a:ext cx="334385"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4000" b="1" dirty="0">
                <a:solidFill>
                  <a:schemeClr val="bg1"/>
                </a:solidFill>
                <a:latin typeface="Candara" panose="020E0502030303020204" pitchFamily="34" charset="0"/>
                <a:cs typeface="Aharoni" panose="02010803020104030203" pitchFamily="2" charset="-79"/>
              </a:rPr>
              <a:t>5</a:t>
            </a:r>
          </a:p>
        </p:txBody>
      </p:sp>
      <p:sp>
        <p:nvSpPr>
          <p:cNvPr id="16" name="TextBox 15">
            <a:extLst>
              <a:ext uri="{FF2B5EF4-FFF2-40B4-BE49-F238E27FC236}">
                <a16:creationId xmlns:a16="http://schemas.microsoft.com/office/drawing/2014/main" id="{2E964ACC-E4B6-4AA6-8866-0824041563E2}"/>
              </a:ext>
            </a:extLst>
          </p:cNvPr>
          <p:cNvSpPr txBox="1"/>
          <p:nvPr/>
        </p:nvSpPr>
        <p:spPr>
          <a:xfrm>
            <a:off x="602049" y="4249461"/>
            <a:ext cx="231176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dirty="0">
                <a:solidFill>
                  <a:schemeClr val="bg1"/>
                </a:solidFill>
                <a:latin typeface="Century Gothic" panose="020B0502020202020204" pitchFamily="34" charset="0"/>
              </a:rPr>
              <a:t>млн. </a:t>
            </a:r>
            <a:br>
              <a:rPr lang="ru-RU" sz="1200" dirty="0">
                <a:solidFill>
                  <a:schemeClr val="bg1"/>
                </a:solidFill>
                <a:latin typeface="Century Gothic" panose="020B0502020202020204" pitchFamily="34" charset="0"/>
              </a:rPr>
            </a:br>
            <a:r>
              <a:rPr lang="ru-RU" sz="1200" dirty="0">
                <a:solidFill>
                  <a:schemeClr val="bg1"/>
                </a:solidFill>
                <a:latin typeface="Century Gothic" panose="020B0502020202020204" pitchFamily="34" charset="0"/>
              </a:rPr>
              <a:t>купленных билетов</a:t>
            </a:r>
          </a:p>
        </p:txBody>
      </p:sp>
      <p:cxnSp>
        <p:nvCxnSpPr>
          <p:cNvPr id="17" name="Прямая соединительная линия 16">
            <a:extLst>
              <a:ext uri="{FF2B5EF4-FFF2-40B4-BE49-F238E27FC236}">
                <a16:creationId xmlns:a16="http://schemas.microsoft.com/office/drawing/2014/main" id="{4290E8CF-8B62-4A66-A2EA-4BDAB4D52170}"/>
              </a:ext>
            </a:extLst>
          </p:cNvPr>
          <p:cNvCxnSpPr>
            <a:cxnSpLocks/>
          </p:cNvCxnSpPr>
          <p:nvPr/>
        </p:nvCxnSpPr>
        <p:spPr>
          <a:xfrm>
            <a:off x="3479630" y="1826742"/>
            <a:ext cx="0" cy="2956878"/>
          </a:xfrm>
          <a:prstGeom prst="line">
            <a:avLst/>
          </a:prstGeom>
          <a:noFill/>
          <a:ln w="38100" cap="flat">
            <a:solidFill>
              <a:schemeClr val="bg1"/>
            </a:solidFill>
            <a:prstDash val="solid"/>
            <a:round/>
          </a:ln>
          <a:effectLst/>
          <a:sp3d/>
        </p:spPr>
        <p:style>
          <a:lnRef idx="0">
            <a:scrgbClr r="0" g="0" b="0"/>
          </a:lnRef>
          <a:fillRef idx="0">
            <a:scrgbClr r="0" g="0" b="0"/>
          </a:fillRef>
          <a:effectRef idx="0">
            <a:scrgbClr r="0" g="0" b="0"/>
          </a:effectRef>
          <a:fontRef idx="none"/>
        </p:style>
      </p:cxnSp>
      <p:sp>
        <p:nvSpPr>
          <p:cNvPr id="18" name="TextBox 17">
            <a:extLst>
              <a:ext uri="{FF2B5EF4-FFF2-40B4-BE49-F238E27FC236}">
                <a16:creationId xmlns:a16="http://schemas.microsoft.com/office/drawing/2014/main" id="{0BD17211-C2B9-416D-9714-05EACD1D5C16}"/>
              </a:ext>
            </a:extLst>
          </p:cNvPr>
          <p:cNvSpPr txBox="1"/>
          <p:nvPr/>
        </p:nvSpPr>
        <p:spPr>
          <a:xfrm>
            <a:off x="3715130" y="1832143"/>
            <a:ext cx="505906"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4000" b="1" dirty="0">
                <a:solidFill>
                  <a:schemeClr val="bg1"/>
                </a:solidFill>
                <a:latin typeface="Candara" panose="020E0502030303020204" pitchFamily="34" charset="0"/>
                <a:cs typeface="Aharoni" panose="02010803020104030203" pitchFamily="2" charset="-79"/>
              </a:rPr>
              <a:t>15</a:t>
            </a:r>
          </a:p>
        </p:txBody>
      </p:sp>
      <p:sp>
        <p:nvSpPr>
          <p:cNvPr id="19" name="TextBox 18">
            <a:extLst>
              <a:ext uri="{FF2B5EF4-FFF2-40B4-BE49-F238E27FC236}">
                <a16:creationId xmlns:a16="http://schemas.microsoft.com/office/drawing/2014/main" id="{47F6DD11-5ED0-44BE-9A43-9909C09DE87D}"/>
              </a:ext>
            </a:extLst>
          </p:cNvPr>
          <p:cNvSpPr txBox="1"/>
          <p:nvPr/>
        </p:nvSpPr>
        <p:spPr>
          <a:xfrm>
            <a:off x="4221036" y="2054512"/>
            <a:ext cx="94512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1200" dirty="0">
                <a:solidFill>
                  <a:schemeClr val="bg1"/>
                </a:solidFill>
                <a:latin typeface="Century Gothic" panose="020B0502020202020204" pitchFamily="34" charset="0"/>
              </a:rPr>
              <a:t>млн.</a:t>
            </a:r>
          </a:p>
          <a:p>
            <a:r>
              <a:rPr lang="ru-RU" sz="1200" dirty="0">
                <a:solidFill>
                  <a:schemeClr val="bg1"/>
                </a:solidFill>
                <a:latin typeface="Century Gothic" panose="020B0502020202020204" pitchFamily="34" charset="0"/>
              </a:rPr>
              <a:t>участников</a:t>
            </a:r>
          </a:p>
        </p:txBody>
      </p:sp>
      <p:sp>
        <p:nvSpPr>
          <p:cNvPr id="20" name="TextBox 19">
            <a:extLst>
              <a:ext uri="{FF2B5EF4-FFF2-40B4-BE49-F238E27FC236}">
                <a16:creationId xmlns:a16="http://schemas.microsoft.com/office/drawing/2014/main" id="{BCAD8BB8-316E-45BC-91EF-B2E71CB5779C}"/>
              </a:ext>
            </a:extLst>
          </p:cNvPr>
          <p:cNvSpPr txBox="1"/>
          <p:nvPr/>
        </p:nvSpPr>
        <p:spPr>
          <a:xfrm>
            <a:off x="3752292" y="3971079"/>
            <a:ext cx="85536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4000" b="1" dirty="0">
                <a:solidFill>
                  <a:schemeClr val="bg1"/>
                </a:solidFill>
                <a:latin typeface="Candara" panose="020E0502030303020204" pitchFamily="34" charset="0"/>
                <a:cs typeface="Aharoni" panose="02010803020104030203" pitchFamily="2" charset="-79"/>
              </a:rPr>
              <a:t>425</a:t>
            </a:r>
          </a:p>
        </p:txBody>
      </p:sp>
      <p:sp>
        <p:nvSpPr>
          <p:cNvPr id="21" name="TextBox 20">
            <a:extLst>
              <a:ext uri="{FF2B5EF4-FFF2-40B4-BE49-F238E27FC236}">
                <a16:creationId xmlns:a16="http://schemas.microsoft.com/office/drawing/2014/main" id="{355ACD46-045B-45C7-A14F-C761FAEE5A05}"/>
              </a:ext>
            </a:extLst>
          </p:cNvPr>
          <p:cNvSpPr txBox="1"/>
          <p:nvPr/>
        </p:nvSpPr>
        <p:spPr>
          <a:xfrm>
            <a:off x="4565704" y="4171133"/>
            <a:ext cx="146770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1200" dirty="0">
                <a:solidFill>
                  <a:schemeClr val="bg1"/>
                </a:solidFill>
                <a:latin typeface="Century Gothic" panose="020B0502020202020204" pitchFamily="34" charset="0"/>
              </a:rPr>
              <a:t>млрд. ₽ выделено</a:t>
            </a:r>
          </a:p>
          <a:p>
            <a:r>
              <a:rPr lang="ru-RU" sz="1200" dirty="0">
                <a:solidFill>
                  <a:schemeClr val="bg1"/>
                </a:solidFill>
                <a:latin typeface="Century Gothic" panose="020B0502020202020204" pitchFamily="34" charset="0"/>
              </a:rPr>
              <a:t>из гос. фондов</a:t>
            </a:r>
          </a:p>
        </p:txBody>
      </p:sp>
      <p:sp>
        <p:nvSpPr>
          <p:cNvPr id="22" name="TextBox 21">
            <a:extLst>
              <a:ext uri="{FF2B5EF4-FFF2-40B4-BE49-F238E27FC236}">
                <a16:creationId xmlns:a16="http://schemas.microsoft.com/office/drawing/2014/main" id="{B23F154A-4F08-42D5-B55A-EB71F0072C3F}"/>
              </a:ext>
            </a:extLst>
          </p:cNvPr>
          <p:cNvSpPr txBox="1"/>
          <p:nvPr/>
        </p:nvSpPr>
        <p:spPr>
          <a:xfrm>
            <a:off x="6244725" y="2784320"/>
            <a:ext cx="868184"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4000" b="1" dirty="0">
                <a:solidFill>
                  <a:schemeClr val="bg1"/>
                </a:solidFill>
                <a:latin typeface="Candara" panose="020E0502030303020204" pitchFamily="34" charset="0"/>
                <a:cs typeface="Aharoni" panose="02010803020104030203" pitchFamily="2" charset="-79"/>
              </a:rPr>
              <a:t>83%</a:t>
            </a:r>
          </a:p>
        </p:txBody>
      </p:sp>
      <p:sp>
        <p:nvSpPr>
          <p:cNvPr id="23" name="TextBox 22">
            <a:extLst>
              <a:ext uri="{FF2B5EF4-FFF2-40B4-BE49-F238E27FC236}">
                <a16:creationId xmlns:a16="http://schemas.microsoft.com/office/drawing/2014/main" id="{37F42F41-8E87-46E6-A3AA-D5AD990D3B51}"/>
              </a:ext>
            </a:extLst>
          </p:cNvPr>
          <p:cNvSpPr txBox="1"/>
          <p:nvPr/>
        </p:nvSpPr>
        <p:spPr>
          <a:xfrm>
            <a:off x="7064247" y="3074350"/>
            <a:ext cx="150063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dirty="0">
                <a:solidFill>
                  <a:schemeClr val="bg1"/>
                </a:solidFill>
                <a:latin typeface="Century Gothic" panose="020B0502020202020204" pitchFamily="34" charset="0"/>
              </a:rPr>
              <a:t>госучреждений </a:t>
            </a:r>
            <a:br>
              <a:rPr lang="ru-RU" sz="1200" dirty="0">
                <a:solidFill>
                  <a:schemeClr val="bg1"/>
                </a:solidFill>
                <a:latin typeface="Century Gothic" panose="020B0502020202020204" pitchFamily="34" charset="0"/>
              </a:rPr>
            </a:br>
            <a:r>
              <a:rPr lang="ru-RU" sz="1200" dirty="0">
                <a:solidFill>
                  <a:schemeClr val="bg1"/>
                </a:solidFill>
                <a:latin typeface="Century Gothic" panose="020B0502020202020204" pitchFamily="34" charset="0"/>
              </a:rPr>
              <a:t>в программе</a:t>
            </a:r>
          </a:p>
        </p:txBody>
      </p:sp>
      <p:sp>
        <p:nvSpPr>
          <p:cNvPr id="24" name="TextBox 23">
            <a:extLst>
              <a:ext uri="{FF2B5EF4-FFF2-40B4-BE49-F238E27FC236}">
                <a16:creationId xmlns:a16="http://schemas.microsoft.com/office/drawing/2014/main" id="{2D8FBF64-35BC-4BCA-96CC-92A946606251}"/>
              </a:ext>
            </a:extLst>
          </p:cNvPr>
          <p:cNvSpPr txBox="1"/>
          <p:nvPr/>
        </p:nvSpPr>
        <p:spPr>
          <a:xfrm>
            <a:off x="6122432" y="1792903"/>
            <a:ext cx="831316"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4000" b="1" dirty="0">
                <a:solidFill>
                  <a:schemeClr val="bg1"/>
                </a:solidFill>
                <a:latin typeface="Candara" panose="020E0502030303020204" pitchFamily="34" charset="0"/>
                <a:cs typeface="Aharoni" panose="02010803020104030203" pitchFamily="2" charset="-79"/>
              </a:rPr>
              <a:t>75%</a:t>
            </a:r>
          </a:p>
        </p:txBody>
      </p:sp>
      <p:sp>
        <p:nvSpPr>
          <p:cNvPr id="25" name="TextBox 24">
            <a:extLst>
              <a:ext uri="{FF2B5EF4-FFF2-40B4-BE49-F238E27FC236}">
                <a16:creationId xmlns:a16="http://schemas.microsoft.com/office/drawing/2014/main" id="{916B5CBD-DEC1-4BE8-8AAA-65CD86F45D74}"/>
              </a:ext>
            </a:extLst>
          </p:cNvPr>
          <p:cNvSpPr txBox="1"/>
          <p:nvPr/>
        </p:nvSpPr>
        <p:spPr>
          <a:xfrm>
            <a:off x="6953748" y="2105391"/>
            <a:ext cx="1958314"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dirty="0">
                <a:solidFill>
                  <a:schemeClr val="bg1"/>
                </a:solidFill>
                <a:latin typeface="Century Gothic" panose="020B0502020202020204" pitchFamily="34" charset="0"/>
              </a:rPr>
              <a:t>посетили хотя бы</a:t>
            </a:r>
          </a:p>
          <a:p>
            <a:r>
              <a:rPr lang="ru-RU" sz="1200" dirty="0">
                <a:solidFill>
                  <a:schemeClr val="bg1"/>
                </a:solidFill>
                <a:latin typeface="Century Gothic" panose="020B0502020202020204" pitchFamily="34" charset="0"/>
              </a:rPr>
              <a:t>одно мероприятие</a:t>
            </a:r>
          </a:p>
        </p:txBody>
      </p:sp>
      <p:sp>
        <p:nvSpPr>
          <p:cNvPr id="28" name="TextBox 27">
            <a:extLst>
              <a:ext uri="{FF2B5EF4-FFF2-40B4-BE49-F238E27FC236}">
                <a16:creationId xmlns:a16="http://schemas.microsoft.com/office/drawing/2014/main" id="{CEE37487-2F5E-4715-BF22-0DD7309BC88A}"/>
              </a:ext>
            </a:extLst>
          </p:cNvPr>
          <p:cNvSpPr txBox="1"/>
          <p:nvPr/>
        </p:nvSpPr>
        <p:spPr>
          <a:xfrm>
            <a:off x="3826556" y="2805670"/>
            <a:ext cx="334385"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4000" b="1" dirty="0">
                <a:solidFill>
                  <a:schemeClr val="bg1"/>
                </a:solidFill>
                <a:latin typeface="Candara" panose="020E0502030303020204" pitchFamily="34" charset="0"/>
                <a:cs typeface="Aharoni" panose="02010803020104030203" pitchFamily="2" charset="-79"/>
              </a:rPr>
              <a:t>3</a:t>
            </a:r>
          </a:p>
        </p:txBody>
      </p:sp>
      <p:sp>
        <p:nvSpPr>
          <p:cNvPr id="29" name="TextBox 28">
            <a:extLst>
              <a:ext uri="{FF2B5EF4-FFF2-40B4-BE49-F238E27FC236}">
                <a16:creationId xmlns:a16="http://schemas.microsoft.com/office/drawing/2014/main" id="{C2AFEC24-EB50-4DCD-89CA-7689270270F7}"/>
              </a:ext>
            </a:extLst>
          </p:cNvPr>
          <p:cNvSpPr txBox="1"/>
          <p:nvPr/>
        </p:nvSpPr>
        <p:spPr>
          <a:xfrm>
            <a:off x="4148098" y="3043573"/>
            <a:ext cx="179182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dirty="0">
                <a:solidFill>
                  <a:schemeClr val="bg1"/>
                </a:solidFill>
                <a:latin typeface="Century Gothic" panose="020B0502020202020204" pitchFamily="34" charset="0"/>
              </a:rPr>
              <a:t>посещения на человека в среднем</a:t>
            </a:r>
          </a:p>
        </p:txBody>
      </p:sp>
      <p:sp>
        <p:nvSpPr>
          <p:cNvPr id="31" name="TextBox 30">
            <a:extLst>
              <a:ext uri="{FF2B5EF4-FFF2-40B4-BE49-F238E27FC236}">
                <a16:creationId xmlns:a16="http://schemas.microsoft.com/office/drawing/2014/main" id="{A7385EDF-AD3D-4922-91C6-C1D1552F9F00}"/>
              </a:ext>
            </a:extLst>
          </p:cNvPr>
          <p:cNvSpPr txBox="1"/>
          <p:nvPr/>
        </p:nvSpPr>
        <p:spPr>
          <a:xfrm>
            <a:off x="269586" y="1094082"/>
            <a:ext cx="567034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b="1" cap="small" dirty="0">
                <a:solidFill>
                  <a:schemeClr val="bg1"/>
                </a:solidFill>
                <a:latin typeface="Century Gothic" panose="020B0502020202020204" pitchFamily="34" charset="0"/>
              </a:rPr>
              <a:t>ПРОГРАММА в ЦИФРАХ </a:t>
            </a:r>
            <a:r>
              <a:rPr lang="ru-RU" sz="1400" cap="small" dirty="0">
                <a:solidFill>
                  <a:schemeClr val="bg1"/>
                </a:solidFill>
                <a:latin typeface="Century Gothic" panose="020B0502020202020204" pitchFamily="34" charset="0"/>
              </a:rPr>
              <a:t>(</a:t>
            </a:r>
            <a:r>
              <a:rPr lang="en-US" sz="1400" cap="small" dirty="0">
                <a:solidFill>
                  <a:schemeClr val="bg1"/>
                </a:solidFill>
                <a:latin typeface="Century Gothic" panose="020B0502020202020204" pitchFamily="34" charset="0"/>
              </a:rPr>
              <a:t>KPI </a:t>
            </a:r>
            <a:r>
              <a:rPr lang="ru-RU" sz="1400" cap="small" dirty="0">
                <a:solidFill>
                  <a:schemeClr val="bg1"/>
                </a:solidFill>
                <a:latin typeface="Century Gothic" panose="020B0502020202020204" pitchFamily="34" charset="0"/>
              </a:rPr>
              <a:t>и сроки программы)</a:t>
            </a:r>
            <a:endParaRPr lang="ru-RU" cap="small" dirty="0">
              <a:solidFill>
                <a:schemeClr val="bg1"/>
              </a:solidFill>
              <a:latin typeface="Century Gothic" panose="020B0502020202020204" pitchFamily="34" charset="0"/>
            </a:endParaRPr>
          </a:p>
        </p:txBody>
      </p:sp>
      <p:sp>
        <p:nvSpPr>
          <p:cNvPr id="35" name="TextBox 34">
            <a:extLst>
              <a:ext uri="{FF2B5EF4-FFF2-40B4-BE49-F238E27FC236}">
                <a16:creationId xmlns:a16="http://schemas.microsoft.com/office/drawing/2014/main" id="{B0428EEA-5B34-4F75-AF16-D9309518AA92}"/>
              </a:ext>
            </a:extLst>
          </p:cNvPr>
          <p:cNvSpPr txBox="1"/>
          <p:nvPr/>
        </p:nvSpPr>
        <p:spPr>
          <a:xfrm>
            <a:off x="6320926" y="3909524"/>
            <a:ext cx="76399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4000" b="1" dirty="0">
                <a:solidFill>
                  <a:schemeClr val="bg1"/>
                </a:solidFill>
                <a:latin typeface="Candara" panose="020E0502030303020204" pitchFamily="34" charset="0"/>
                <a:cs typeface="Aharoni" panose="02010803020104030203" pitchFamily="2" charset="-79"/>
              </a:rPr>
              <a:t>15%</a:t>
            </a:r>
          </a:p>
        </p:txBody>
      </p:sp>
      <p:sp>
        <p:nvSpPr>
          <p:cNvPr id="36" name="TextBox 35">
            <a:extLst>
              <a:ext uri="{FF2B5EF4-FFF2-40B4-BE49-F238E27FC236}">
                <a16:creationId xmlns:a16="http://schemas.microsoft.com/office/drawing/2014/main" id="{82047B8E-FEE8-4E0C-B029-93FFF4C2BD96}"/>
              </a:ext>
            </a:extLst>
          </p:cNvPr>
          <p:cNvSpPr txBox="1"/>
          <p:nvPr/>
        </p:nvSpPr>
        <p:spPr>
          <a:xfrm>
            <a:off x="7112908" y="4140429"/>
            <a:ext cx="1864151"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dirty="0">
                <a:solidFill>
                  <a:schemeClr val="bg1"/>
                </a:solidFill>
                <a:latin typeface="Century Gothic" panose="020B0502020202020204" pitchFamily="34" charset="0"/>
              </a:rPr>
              <a:t>частных учреждений</a:t>
            </a:r>
            <a:br>
              <a:rPr lang="ru-RU" sz="1200" dirty="0">
                <a:solidFill>
                  <a:schemeClr val="bg1"/>
                </a:solidFill>
                <a:latin typeface="Century Gothic" panose="020B0502020202020204" pitchFamily="34" charset="0"/>
              </a:rPr>
            </a:br>
            <a:r>
              <a:rPr lang="ru-RU" sz="1200" dirty="0">
                <a:solidFill>
                  <a:schemeClr val="bg1"/>
                </a:solidFill>
                <a:latin typeface="Century Gothic" panose="020B0502020202020204" pitchFamily="34" charset="0"/>
              </a:rPr>
              <a:t> в программе</a:t>
            </a:r>
          </a:p>
        </p:txBody>
      </p:sp>
      <p:pic>
        <p:nvPicPr>
          <p:cNvPr id="39" name="Рисунок 3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5591"/>
            <a:ext cx="9099550" cy="939733"/>
          </a:xfrm>
          <a:prstGeom prst="rect">
            <a:avLst/>
          </a:prstGeom>
        </p:spPr>
      </p:pic>
      <p:sp>
        <p:nvSpPr>
          <p:cNvPr id="3" name="Номер слайда 2">
            <a:extLst>
              <a:ext uri="{FF2B5EF4-FFF2-40B4-BE49-F238E27FC236}">
                <a16:creationId xmlns:a16="http://schemas.microsoft.com/office/drawing/2014/main" id="{F90910CD-AE68-4502-ABB7-EF984F7ADFA4}"/>
              </a:ext>
            </a:extLst>
          </p:cNvPr>
          <p:cNvSpPr>
            <a:spLocks noGrp="1"/>
          </p:cNvSpPr>
          <p:nvPr>
            <p:ph type="sldNum" sz="quarter" idx="2"/>
          </p:nvPr>
        </p:nvSpPr>
        <p:spPr/>
        <p:txBody>
          <a:bodyPr/>
          <a:lstStyle/>
          <a:p>
            <a:fld id="{86CB4B4D-7CA3-9044-876B-883B54F8677D}" type="slidenum">
              <a:rPr lang="ru-RU" smtClean="0"/>
              <a:pPr/>
              <a:t>7</a:t>
            </a:fld>
            <a:endParaRPr lang="ru-RU" dirty="0"/>
          </a:p>
        </p:txBody>
      </p:sp>
      <p:sp>
        <p:nvSpPr>
          <p:cNvPr id="30" name="TextBox 29">
            <a:extLst>
              <a:ext uri="{FF2B5EF4-FFF2-40B4-BE49-F238E27FC236}">
                <a16:creationId xmlns:a16="http://schemas.microsoft.com/office/drawing/2014/main" id="{453ECA42-18A9-49ED-8B14-496252F65DBA}"/>
              </a:ext>
            </a:extLst>
          </p:cNvPr>
          <p:cNvSpPr txBox="1"/>
          <p:nvPr/>
        </p:nvSpPr>
        <p:spPr>
          <a:xfrm>
            <a:off x="78123" y="2500787"/>
            <a:ext cx="48346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1200" b="1" dirty="0">
                <a:solidFill>
                  <a:schemeClr val="bg1"/>
                </a:solidFill>
                <a:latin typeface="Century Gothic" panose="020B0502020202020204" pitchFamily="34" charset="0"/>
              </a:rPr>
              <a:t>ЦЕЛЬ</a:t>
            </a:r>
          </a:p>
        </p:txBody>
      </p:sp>
    </p:spTree>
    <p:extLst>
      <p:ext uri="{BB962C8B-B14F-4D97-AF65-F5344CB8AC3E}">
        <p14:creationId xmlns:p14="http://schemas.microsoft.com/office/powerpoint/2010/main" val="2357061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14" descr="Иконка «Театральные маски» — скачай бесплатно PNG и векторе">
            <a:extLst>
              <a:ext uri="{FF2B5EF4-FFF2-40B4-BE49-F238E27FC236}">
                <a16:creationId xmlns:a16="http://schemas.microsoft.com/office/drawing/2014/main" id="{DA5E208A-2DC6-4B0C-BDA5-46C5B08C152D}"/>
              </a:ext>
            </a:extLst>
          </p:cNvPr>
          <p:cNvPicPr>
            <a:picLocks noChangeAspect="1" noChangeArrowheads="1"/>
          </p:cNvPicPr>
          <p:nvPr/>
        </p:nvPicPr>
        <p:blipFill>
          <a:blip r:embed="rId3" cstate="print">
            <a:lum bright="70000" contrast="-70000"/>
            <a:alphaModFix amt="20000"/>
            <a:extLst>
              <a:ext uri="{28A0092B-C50C-407E-A947-70E740481C1C}">
                <a14:useLocalDpi xmlns:a14="http://schemas.microsoft.com/office/drawing/2010/main" val="0"/>
              </a:ext>
            </a:extLst>
          </a:blip>
          <a:srcRect/>
          <a:stretch>
            <a:fillRect/>
          </a:stretch>
        </p:blipFill>
        <p:spPr bwMode="auto">
          <a:xfrm>
            <a:off x="5622372" y="1900115"/>
            <a:ext cx="2987168" cy="298716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B3E5BE2-4B95-4CEB-B503-83DE2D46FB7B}"/>
              </a:ext>
            </a:extLst>
          </p:cNvPr>
          <p:cNvSpPr txBox="1"/>
          <p:nvPr/>
        </p:nvSpPr>
        <p:spPr>
          <a:xfrm>
            <a:off x="4797938" y="993512"/>
            <a:ext cx="390747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1400" b="1" cap="small" dirty="0">
                <a:solidFill>
                  <a:schemeClr val="bg1"/>
                </a:solidFill>
                <a:latin typeface="Century Gothic" panose="020B0502020202020204" pitchFamily="34" charset="0"/>
              </a:rPr>
              <a:t>КЛИЕНТСКИЙ ПУТЬ. УЧРЕЖДЕНИЕ КУЛЬТУРЫ</a:t>
            </a:r>
          </a:p>
        </p:txBody>
      </p:sp>
      <p:sp>
        <p:nvSpPr>
          <p:cNvPr id="32" name="Прямоугольник 31">
            <a:extLst>
              <a:ext uri="{FF2B5EF4-FFF2-40B4-BE49-F238E27FC236}">
                <a16:creationId xmlns:a16="http://schemas.microsoft.com/office/drawing/2014/main" id="{13501B5D-8E35-49C1-92A6-40B997EE59D4}"/>
              </a:ext>
            </a:extLst>
          </p:cNvPr>
          <p:cNvSpPr/>
          <p:nvPr/>
        </p:nvSpPr>
        <p:spPr>
          <a:xfrm>
            <a:off x="4901680" y="1411557"/>
            <a:ext cx="261610" cy="369332"/>
          </a:xfrm>
          <a:prstGeom prst="rect">
            <a:avLst/>
          </a:prstGeom>
        </p:spPr>
        <p:txBody>
          <a:bodyPr wrap="none">
            <a:spAutoFit/>
          </a:bodyPr>
          <a:lstStyle/>
          <a:p>
            <a:pPr algn="ctr"/>
            <a:r>
              <a:rPr lang="ru-RU" b="1" dirty="0">
                <a:solidFill>
                  <a:schemeClr val="bg1"/>
                </a:solidFill>
                <a:latin typeface="Candara" panose="020E0502030303020204" pitchFamily="34" charset="0"/>
                <a:cs typeface="Aharoni" panose="02010803020104030203" pitchFamily="2" charset="-79"/>
              </a:rPr>
              <a:t>1</a:t>
            </a:r>
            <a:endParaRPr lang="ru-RU" dirty="0">
              <a:solidFill>
                <a:schemeClr val="bg1"/>
              </a:solidFill>
            </a:endParaRPr>
          </a:p>
        </p:txBody>
      </p:sp>
      <p:sp>
        <p:nvSpPr>
          <p:cNvPr id="33" name="TextBox 32">
            <a:extLst>
              <a:ext uri="{FF2B5EF4-FFF2-40B4-BE49-F238E27FC236}">
                <a16:creationId xmlns:a16="http://schemas.microsoft.com/office/drawing/2014/main" id="{3E590F63-C70E-4913-9022-F81EB1201E0F}"/>
              </a:ext>
            </a:extLst>
          </p:cNvPr>
          <p:cNvSpPr txBox="1"/>
          <p:nvPr/>
        </p:nvSpPr>
        <p:spPr>
          <a:xfrm>
            <a:off x="5273675" y="1457725"/>
            <a:ext cx="346710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dirty="0">
                <a:solidFill>
                  <a:schemeClr val="bg1"/>
                </a:solidFill>
                <a:latin typeface="Century Gothic" panose="020B0502020202020204" pitchFamily="34" charset="0"/>
              </a:rPr>
              <a:t>Заполняет заявку на участие в программе на портале </a:t>
            </a:r>
            <a:r>
              <a:rPr lang="en-US" sz="1200" dirty="0">
                <a:solidFill>
                  <a:schemeClr val="bg1"/>
                </a:solidFill>
                <a:latin typeface="Century Gothic" panose="020B0502020202020204" pitchFamily="34" charset="0"/>
              </a:rPr>
              <a:t>PRO.</a:t>
            </a:r>
            <a:r>
              <a:rPr lang="ru-RU" sz="1200" dirty="0" err="1">
                <a:solidFill>
                  <a:schemeClr val="bg1"/>
                </a:solidFill>
                <a:latin typeface="Century Gothic" panose="020B0502020202020204" pitchFamily="34" charset="0"/>
              </a:rPr>
              <a:t>Культура.РФ</a:t>
            </a:r>
            <a:r>
              <a:rPr lang="ru-RU" sz="1200" dirty="0">
                <a:solidFill>
                  <a:schemeClr val="bg1"/>
                </a:solidFill>
                <a:latin typeface="Century Gothic" panose="020B0502020202020204" pitchFamily="34" charset="0"/>
              </a:rPr>
              <a:t>, вносит данные платежных терминалов – </a:t>
            </a:r>
            <a:r>
              <a:rPr lang="ru-RU" sz="1200" b="1" dirty="0">
                <a:solidFill>
                  <a:schemeClr val="bg1"/>
                </a:solidFill>
                <a:latin typeface="Century Gothic" panose="020B0502020202020204" pitchFamily="34" charset="0"/>
              </a:rPr>
              <a:t>формируется «белый список» терминалов</a:t>
            </a:r>
          </a:p>
        </p:txBody>
      </p:sp>
      <p:sp>
        <p:nvSpPr>
          <p:cNvPr id="34" name="TextBox 33">
            <a:extLst>
              <a:ext uri="{FF2B5EF4-FFF2-40B4-BE49-F238E27FC236}">
                <a16:creationId xmlns:a16="http://schemas.microsoft.com/office/drawing/2014/main" id="{3444B18C-002B-4262-91FC-B88800B133B7}"/>
              </a:ext>
            </a:extLst>
          </p:cNvPr>
          <p:cNvSpPr txBox="1"/>
          <p:nvPr/>
        </p:nvSpPr>
        <p:spPr>
          <a:xfrm>
            <a:off x="5245405" y="2337047"/>
            <a:ext cx="346710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dirty="0">
                <a:solidFill>
                  <a:schemeClr val="bg1"/>
                </a:solidFill>
                <a:latin typeface="Century Gothic" panose="020B0502020202020204" pitchFamily="34" charset="0"/>
              </a:rPr>
              <a:t>Утверждает мероприятия с региональными властями и Минкультуры через портал – </a:t>
            </a:r>
            <a:r>
              <a:rPr lang="ru-RU" sz="1200" b="1" dirty="0">
                <a:solidFill>
                  <a:schemeClr val="bg1"/>
                </a:solidFill>
                <a:latin typeface="Century Gothic" panose="020B0502020202020204" pitchFamily="34" charset="0"/>
              </a:rPr>
              <a:t>формируется «белый список» мероприятий</a:t>
            </a:r>
          </a:p>
        </p:txBody>
      </p:sp>
      <p:sp>
        <p:nvSpPr>
          <p:cNvPr id="35" name="Прямоугольник 34">
            <a:extLst>
              <a:ext uri="{FF2B5EF4-FFF2-40B4-BE49-F238E27FC236}">
                <a16:creationId xmlns:a16="http://schemas.microsoft.com/office/drawing/2014/main" id="{A63606AB-F862-4DDA-8A7B-BB25E4E42BB0}"/>
              </a:ext>
            </a:extLst>
          </p:cNvPr>
          <p:cNvSpPr/>
          <p:nvPr/>
        </p:nvSpPr>
        <p:spPr>
          <a:xfrm>
            <a:off x="4865714" y="2314769"/>
            <a:ext cx="295274" cy="369332"/>
          </a:xfrm>
          <a:prstGeom prst="rect">
            <a:avLst/>
          </a:prstGeom>
        </p:spPr>
        <p:txBody>
          <a:bodyPr wrap="none">
            <a:spAutoFit/>
          </a:bodyPr>
          <a:lstStyle/>
          <a:p>
            <a:pPr algn="ctr"/>
            <a:r>
              <a:rPr lang="ru-RU" b="1" dirty="0">
                <a:solidFill>
                  <a:schemeClr val="bg1"/>
                </a:solidFill>
                <a:latin typeface="Candara" panose="020E0502030303020204" pitchFamily="34" charset="0"/>
                <a:cs typeface="Aharoni" panose="02010803020104030203" pitchFamily="2" charset="-79"/>
              </a:rPr>
              <a:t>2</a:t>
            </a:r>
            <a:endParaRPr lang="ru-RU" dirty="0">
              <a:solidFill>
                <a:schemeClr val="bg1"/>
              </a:solidFill>
            </a:endParaRPr>
          </a:p>
        </p:txBody>
      </p:sp>
      <p:sp>
        <p:nvSpPr>
          <p:cNvPr id="36" name="TextBox 35">
            <a:extLst>
              <a:ext uri="{FF2B5EF4-FFF2-40B4-BE49-F238E27FC236}">
                <a16:creationId xmlns:a16="http://schemas.microsoft.com/office/drawing/2014/main" id="{6A3BA878-3DA5-4F20-BC89-2B7E8D320F4F}"/>
              </a:ext>
            </a:extLst>
          </p:cNvPr>
          <p:cNvSpPr txBox="1"/>
          <p:nvPr/>
        </p:nvSpPr>
        <p:spPr>
          <a:xfrm>
            <a:off x="5245405" y="3186139"/>
            <a:ext cx="346710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dirty="0">
                <a:solidFill>
                  <a:schemeClr val="bg1"/>
                </a:solidFill>
                <a:latin typeface="Century Gothic" panose="020B0502020202020204" pitchFamily="34" charset="0"/>
              </a:rPr>
              <a:t>Указывает ссылку на продажу билетов </a:t>
            </a:r>
            <a:r>
              <a:rPr lang="en-US" sz="1200" dirty="0">
                <a:solidFill>
                  <a:schemeClr val="bg1"/>
                </a:solidFill>
                <a:latin typeface="Century Gothic" panose="020B0502020202020204" pitchFamily="34" charset="0"/>
              </a:rPr>
              <a:t>online </a:t>
            </a:r>
            <a:r>
              <a:rPr lang="ru-RU" sz="1200" dirty="0">
                <a:solidFill>
                  <a:schemeClr val="bg1"/>
                </a:solidFill>
                <a:latin typeface="Century Gothic" panose="020B0502020202020204" pitchFamily="34" charset="0"/>
              </a:rPr>
              <a:t>на портале</a:t>
            </a:r>
          </a:p>
        </p:txBody>
      </p:sp>
      <p:sp>
        <p:nvSpPr>
          <p:cNvPr id="37" name="TextBox 36">
            <a:extLst>
              <a:ext uri="{FF2B5EF4-FFF2-40B4-BE49-F238E27FC236}">
                <a16:creationId xmlns:a16="http://schemas.microsoft.com/office/drawing/2014/main" id="{065D04EC-B90C-477A-B3D5-E30A50F2C1E1}"/>
              </a:ext>
            </a:extLst>
          </p:cNvPr>
          <p:cNvSpPr txBox="1"/>
          <p:nvPr/>
        </p:nvSpPr>
        <p:spPr>
          <a:xfrm>
            <a:off x="5245405" y="3653510"/>
            <a:ext cx="3621039"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dirty="0">
                <a:solidFill>
                  <a:schemeClr val="bg1"/>
                </a:solidFill>
                <a:latin typeface="Century Gothic" panose="020B0502020202020204" pitchFamily="34" charset="0"/>
              </a:rPr>
              <a:t>Реализует билеты согласованных мероприятий через зарегистрированные терминалы по технологии торгового эквайринга</a:t>
            </a:r>
          </a:p>
        </p:txBody>
      </p:sp>
      <p:sp>
        <p:nvSpPr>
          <p:cNvPr id="38" name="TextBox 37">
            <a:extLst>
              <a:ext uri="{FF2B5EF4-FFF2-40B4-BE49-F238E27FC236}">
                <a16:creationId xmlns:a16="http://schemas.microsoft.com/office/drawing/2014/main" id="{762C0173-24D6-4ACE-AD06-D0712711688A}"/>
              </a:ext>
            </a:extLst>
          </p:cNvPr>
          <p:cNvSpPr txBox="1"/>
          <p:nvPr/>
        </p:nvSpPr>
        <p:spPr>
          <a:xfrm>
            <a:off x="5245405" y="4394447"/>
            <a:ext cx="34671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dirty="0">
                <a:solidFill>
                  <a:schemeClr val="bg1"/>
                </a:solidFill>
                <a:latin typeface="Century Gothic" panose="020B0502020202020204" pitchFamily="34" charset="0"/>
              </a:rPr>
              <a:t>Контролирует принадлежность билета участнику программы через систему </a:t>
            </a:r>
            <a:r>
              <a:rPr lang="en-US" sz="1200" dirty="0">
                <a:solidFill>
                  <a:schemeClr val="bg1"/>
                </a:solidFill>
                <a:latin typeface="Century Gothic" panose="020B0502020202020204" pitchFamily="34" charset="0"/>
              </a:rPr>
              <a:t>QR-</a:t>
            </a:r>
            <a:r>
              <a:rPr lang="ru-RU" sz="1200" dirty="0">
                <a:solidFill>
                  <a:schemeClr val="bg1"/>
                </a:solidFill>
                <a:latin typeface="Century Gothic" panose="020B0502020202020204" pitchFamily="34" charset="0"/>
              </a:rPr>
              <a:t>кодов</a:t>
            </a:r>
          </a:p>
        </p:txBody>
      </p:sp>
      <p:sp>
        <p:nvSpPr>
          <p:cNvPr id="41" name="Прямоугольник 40">
            <a:extLst>
              <a:ext uri="{FF2B5EF4-FFF2-40B4-BE49-F238E27FC236}">
                <a16:creationId xmlns:a16="http://schemas.microsoft.com/office/drawing/2014/main" id="{9D09C3E1-C4F6-4D21-866F-E33989204F0F}"/>
              </a:ext>
            </a:extLst>
          </p:cNvPr>
          <p:cNvSpPr/>
          <p:nvPr/>
        </p:nvSpPr>
        <p:spPr>
          <a:xfrm>
            <a:off x="4856578" y="3114570"/>
            <a:ext cx="295274" cy="369332"/>
          </a:xfrm>
          <a:prstGeom prst="rect">
            <a:avLst/>
          </a:prstGeom>
        </p:spPr>
        <p:txBody>
          <a:bodyPr wrap="none">
            <a:spAutoFit/>
          </a:bodyPr>
          <a:lstStyle/>
          <a:p>
            <a:pPr algn="ctr"/>
            <a:r>
              <a:rPr lang="ru-RU" b="1" dirty="0">
                <a:solidFill>
                  <a:schemeClr val="bg1"/>
                </a:solidFill>
                <a:latin typeface="Candara" panose="020E0502030303020204" pitchFamily="34" charset="0"/>
                <a:cs typeface="Aharoni" panose="02010803020104030203" pitchFamily="2" charset="-79"/>
              </a:rPr>
              <a:t>3</a:t>
            </a:r>
            <a:endParaRPr lang="ru-RU" dirty="0">
              <a:solidFill>
                <a:schemeClr val="bg1"/>
              </a:solidFill>
            </a:endParaRPr>
          </a:p>
        </p:txBody>
      </p:sp>
      <p:sp>
        <p:nvSpPr>
          <p:cNvPr id="42" name="Прямоугольник 41">
            <a:extLst>
              <a:ext uri="{FF2B5EF4-FFF2-40B4-BE49-F238E27FC236}">
                <a16:creationId xmlns:a16="http://schemas.microsoft.com/office/drawing/2014/main" id="{E9F9DBA1-0387-4C36-ADC8-833FED9C04DF}"/>
              </a:ext>
            </a:extLst>
          </p:cNvPr>
          <p:cNvSpPr/>
          <p:nvPr/>
        </p:nvSpPr>
        <p:spPr>
          <a:xfrm>
            <a:off x="4850166" y="3610902"/>
            <a:ext cx="308098" cy="369332"/>
          </a:xfrm>
          <a:prstGeom prst="rect">
            <a:avLst/>
          </a:prstGeom>
        </p:spPr>
        <p:txBody>
          <a:bodyPr wrap="none">
            <a:spAutoFit/>
          </a:bodyPr>
          <a:lstStyle/>
          <a:p>
            <a:pPr algn="ctr"/>
            <a:r>
              <a:rPr lang="ru-RU" b="1" dirty="0">
                <a:solidFill>
                  <a:schemeClr val="bg1"/>
                </a:solidFill>
                <a:latin typeface="Candara" panose="020E0502030303020204" pitchFamily="34" charset="0"/>
                <a:cs typeface="Aharoni" panose="02010803020104030203" pitchFamily="2" charset="-79"/>
              </a:rPr>
              <a:t>4</a:t>
            </a:r>
            <a:endParaRPr lang="ru-RU" dirty="0">
              <a:solidFill>
                <a:schemeClr val="bg1"/>
              </a:solidFill>
            </a:endParaRPr>
          </a:p>
        </p:txBody>
      </p:sp>
      <p:sp>
        <p:nvSpPr>
          <p:cNvPr id="43" name="Прямоугольник 42">
            <a:extLst>
              <a:ext uri="{FF2B5EF4-FFF2-40B4-BE49-F238E27FC236}">
                <a16:creationId xmlns:a16="http://schemas.microsoft.com/office/drawing/2014/main" id="{981F5736-3563-4650-86BA-474939AFEC17}"/>
              </a:ext>
            </a:extLst>
          </p:cNvPr>
          <p:cNvSpPr/>
          <p:nvPr/>
        </p:nvSpPr>
        <p:spPr>
          <a:xfrm>
            <a:off x="4857380" y="4335127"/>
            <a:ext cx="293670" cy="369332"/>
          </a:xfrm>
          <a:prstGeom prst="rect">
            <a:avLst/>
          </a:prstGeom>
        </p:spPr>
        <p:txBody>
          <a:bodyPr wrap="none">
            <a:spAutoFit/>
          </a:bodyPr>
          <a:lstStyle/>
          <a:p>
            <a:pPr algn="ctr"/>
            <a:r>
              <a:rPr lang="ru-RU" b="1" dirty="0">
                <a:solidFill>
                  <a:schemeClr val="bg1"/>
                </a:solidFill>
                <a:latin typeface="Candara" panose="020E0502030303020204" pitchFamily="34" charset="0"/>
                <a:cs typeface="Aharoni" panose="02010803020104030203" pitchFamily="2" charset="-79"/>
              </a:rPr>
              <a:t>5</a:t>
            </a:r>
            <a:endParaRPr lang="ru-RU" dirty="0">
              <a:solidFill>
                <a:schemeClr val="bg1"/>
              </a:solidFill>
            </a:endParaRPr>
          </a:p>
        </p:txBody>
      </p:sp>
      <p:pic>
        <p:nvPicPr>
          <p:cNvPr id="49" name="Picture 10" descr="Иконка «Мальчик-подросток» — скачай бесплатно PNG и векторе">
            <a:extLst>
              <a:ext uri="{FF2B5EF4-FFF2-40B4-BE49-F238E27FC236}">
                <a16:creationId xmlns:a16="http://schemas.microsoft.com/office/drawing/2014/main" id="{399EE626-2241-4F75-A1E2-8B12684E66F5}"/>
              </a:ext>
            </a:extLst>
          </p:cNvPr>
          <p:cNvPicPr>
            <a:picLocks noChangeAspect="1" noChangeArrowheads="1"/>
          </p:cNvPicPr>
          <p:nvPr/>
        </p:nvPicPr>
        <p:blipFill>
          <a:blip r:embed="rId4" cstate="print">
            <a:duotone>
              <a:prstClr val="black"/>
              <a:srgbClr val="002060">
                <a:tint val="45000"/>
                <a:satMod val="400000"/>
              </a:srgbClr>
            </a:duotone>
            <a:alphaModFix amt="35000"/>
            <a:extLst>
              <a:ext uri="{BEBA8EAE-BF5A-486C-A8C5-ECC9F3942E4B}">
                <a14:imgProps xmlns:a14="http://schemas.microsoft.com/office/drawing/2010/main">
                  <a14:imgLayer r:embed="rId5">
                    <a14:imgEffect>
                      <a14:colorTemperature colorTemp="4700"/>
                    </a14:imgEffect>
                    <a14:imgEffect>
                      <a14:saturation sat="0"/>
                    </a14:imgEffect>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1684752" y="1629170"/>
            <a:ext cx="3317084" cy="3317084"/>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7385EDF-AD3D-4922-91C6-C1D1552F9F00}"/>
              </a:ext>
            </a:extLst>
          </p:cNvPr>
          <p:cNvSpPr txBox="1"/>
          <p:nvPr/>
        </p:nvSpPr>
        <p:spPr>
          <a:xfrm>
            <a:off x="142862" y="993512"/>
            <a:ext cx="345382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ru-RU" sz="1400" b="1" cap="small" dirty="0">
                <a:solidFill>
                  <a:schemeClr val="bg1"/>
                </a:solidFill>
                <a:latin typeface="Century Gothic" panose="020B0502020202020204" pitchFamily="34" charset="0"/>
              </a:rPr>
              <a:t>КЛИЕНТСКИЙ ПУТЬ. ДЕРЖАТЕЛЬ КАРТЫ</a:t>
            </a:r>
          </a:p>
        </p:txBody>
      </p:sp>
      <p:sp>
        <p:nvSpPr>
          <p:cNvPr id="12" name="Прямоугольник 11">
            <a:extLst>
              <a:ext uri="{FF2B5EF4-FFF2-40B4-BE49-F238E27FC236}">
                <a16:creationId xmlns:a16="http://schemas.microsoft.com/office/drawing/2014/main" id="{39F759DB-7E6F-4791-B315-B9FFDE466454}"/>
              </a:ext>
            </a:extLst>
          </p:cNvPr>
          <p:cNvSpPr/>
          <p:nvPr/>
        </p:nvSpPr>
        <p:spPr>
          <a:xfrm>
            <a:off x="177280" y="1411557"/>
            <a:ext cx="261610" cy="369332"/>
          </a:xfrm>
          <a:prstGeom prst="rect">
            <a:avLst/>
          </a:prstGeom>
        </p:spPr>
        <p:txBody>
          <a:bodyPr wrap="none">
            <a:spAutoFit/>
          </a:bodyPr>
          <a:lstStyle/>
          <a:p>
            <a:pPr algn="ctr"/>
            <a:r>
              <a:rPr lang="ru-RU" b="1" dirty="0">
                <a:solidFill>
                  <a:schemeClr val="bg1"/>
                </a:solidFill>
                <a:latin typeface="Candara" panose="020E0502030303020204" pitchFamily="34" charset="0"/>
                <a:cs typeface="Aharoni" panose="02010803020104030203" pitchFamily="2" charset="-79"/>
              </a:rPr>
              <a:t>1</a:t>
            </a:r>
            <a:endParaRPr lang="ru-RU" dirty="0">
              <a:solidFill>
                <a:schemeClr val="bg1"/>
              </a:solidFill>
            </a:endParaRPr>
          </a:p>
        </p:txBody>
      </p:sp>
      <p:sp>
        <p:nvSpPr>
          <p:cNvPr id="17" name="TextBox 16">
            <a:extLst>
              <a:ext uri="{FF2B5EF4-FFF2-40B4-BE49-F238E27FC236}">
                <a16:creationId xmlns:a16="http://schemas.microsoft.com/office/drawing/2014/main" id="{D2004ABA-EB78-4FE0-A79B-335A81F6EDAD}"/>
              </a:ext>
            </a:extLst>
          </p:cNvPr>
          <p:cNvSpPr txBox="1"/>
          <p:nvPr/>
        </p:nvSpPr>
        <p:spPr>
          <a:xfrm>
            <a:off x="549275" y="1457725"/>
            <a:ext cx="3467100" cy="438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dirty="0">
                <a:solidFill>
                  <a:schemeClr val="bg1"/>
                </a:solidFill>
                <a:latin typeface="Century Gothic" panose="020B0502020202020204" pitchFamily="34" charset="0"/>
              </a:rPr>
              <a:t>Регистрируется в приложении </a:t>
            </a:r>
            <a:r>
              <a:rPr lang="ru-RU" sz="1050" dirty="0">
                <a:solidFill>
                  <a:schemeClr val="bg1"/>
                </a:solidFill>
                <a:latin typeface="Century Gothic" panose="020B0502020202020204" pitchFamily="34" charset="0"/>
              </a:rPr>
              <a:t>(</a:t>
            </a:r>
            <a:r>
              <a:rPr lang="ru-RU" sz="1050" dirty="0" err="1">
                <a:solidFill>
                  <a:schemeClr val="bg1"/>
                </a:solidFill>
                <a:latin typeface="Century Gothic" panose="020B0502020202020204" pitchFamily="34" charset="0"/>
              </a:rPr>
              <a:t>Госуслуги.Культура</a:t>
            </a:r>
            <a:r>
              <a:rPr lang="ru-RU" sz="1050" dirty="0">
                <a:solidFill>
                  <a:schemeClr val="bg1"/>
                </a:solidFill>
                <a:latin typeface="Century Gothic" panose="020B0502020202020204" pitchFamily="34" charset="0"/>
              </a:rPr>
              <a:t> / ПБО)</a:t>
            </a:r>
            <a:endParaRPr lang="ru-RU" sz="1200" dirty="0">
              <a:solidFill>
                <a:schemeClr val="bg1"/>
              </a:solidFill>
              <a:latin typeface="Century Gothic" panose="020B0502020202020204" pitchFamily="34" charset="0"/>
            </a:endParaRPr>
          </a:p>
        </p:txBody>
      </p:sp>
      <p:sp>
        <p:nvSpPr>
          <p:cNvPr id="20" name="TextBox 19">
            <a:extLst>
              <a:ext uri="{FF2B5EF4-FFF2-40B4-BE49-F238E27FC236}">
                <a16:creationId xmlns:a16="http://schemas.microsoft.com/office/drawing/2014/main" id="{74354D11-62A6-4CD6-ACFF-6EC39457DC36}"/>
              </a:ext>
            </a:extLst>
          </p:cNvPr>
          <p:cNvSpPr txBox="1"/>
          <p:nvPr/>
        </p:nvSpPr>
        <p:spPr>
          <a:xfrm>
            <a:off x="549275" y="1869347"/>
            <a:ext cx="346710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dirty="0">
                <a:solidFill>
                  <a:schemeClr val="bg1"/>
                </a:solidFill>
                <a:latin typeface="Century Gothic" panose="020B0502020202020204" pitchFamily="34" charset="0"/>
              </a:rPr>
              <a:t>Запрашивает оформление «Карты театрала» в банке-участнике</a:t>
            </a:r>
          </a:p>
        </p:txBody>
      </p:sp>
      <p:sp>
        <p:nvSpPr>
          <p:cNvPr id="21" name="Прямоугольник 20">
            <a:extLst>
              <a:ext uri="{FF2B5EF4-FFF2-40B4-BE49-F238E27FC236}">
                <a16:creationId xmlns:a16="http://schemas.microsoft.com/office/drawing/2014/main" id="{006B2F90-D668-4E12-8D9D-C87F3CA6B65A}"/>
              </a:ext>
            </a:extLst>
          </p:cNvPr>
          <p:cNvSpPr/>
          <p:nvPr/>
        </p:nvSpPr>
        <p:spPr>
          <a:xfrm>
            <a:off x="160448" y="1809676"/>
            <a:ext cx="295274" cy="369332"/>
          </a:xfrm>
          <a:prstGeom prst="rect">
            <a:avLst/>
          </a:prstGeom>
        </p:spPr>
        <p:txBody>
          <a:bodyPr wrap="none">
            <a:spAutoFit/>
          </a:bodyPr>
          <a:lstStyle/>
          <a:p>
            <a:pPr algn="ctr"/>
            <a:r>
              <a:rPr lang="ru-RU" b="1" dirty="0">
                <a:solidFill>
                  <a:schemeClr val="bg1"/>
                </a:solidFill>
                <a:latin typeface="Candara" panose="020E0502030303020204" pitchFamily="34" charset="0"/>
                <a:cs typeface="Aharoni" panose="02010803020104030203" pitchFamily="2" charset="-79"/>
              </a:rPr>
              <a:t>2</a:t>
            </a:r>
            <a:endParaRPr lang="ru-RU" dirty="0">
              <a:solidFill>
                <a:schemeClr val="bg1"/>
              </a:solidFill>
            </a:endParaRPr>
          </a:p>
        </p:txBody>
      </p:sp>
      <p:sp>
        <p:nvSpPr>
          <p:cNvPr id="22" name="TextBox 21">
            <a:extLst>
              <a:ext uri="{FF2B5EF4-FFF2-40B4-BE49-F238E27FC236}">
                <a16:creationId xmlns:a16="http://schemas.microsoft.com/office/drawing/2014/main" id="{822346E7-29E2-4F67-9DBC-ADBF919C89C4}"/>
              </a:ext>
            </a:extLst>
          </p:cNvPr>
          <p:cNvSpPr txBox="1"/>
          <p:nvPr/>
        </p:nvSpPr>
        <p:spPr>
          <a:xfrm>
            <a:off x="549275" y="2411583"/>
            <a:ext cx="346710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dirty="0">
                <a:solidFill>
                  <a:schemeClr val="bg1"/>
                </a:solidFill>
                <a:latin typeface="Century Gothic" panose="020B0502020202020204" pitchFamily="34" charset="0"/>
              </a:rPr>
              <a:t>Идентифицируется через «Госуслуги»</a:t>
            </a:r>
          </a:p>
        </p:txBody>
      </p:sp>
      <p:sp>
        <p:nvSpPr>
          <p:cNvPr id="23" name="TextBox 22">
            <a:extLst>
              <a:ext uri="{FF2B5EF4-FFF2-40B4-BE49-F238E27FC236}">
                <a16:creationId xmlns:a16="http://schemas.microsoft.com/office/drawing/2014/main" id="{EA7F5C6B-7E9B-4A97-926C-2891FAEE4EEF}"/>
              </a:ext>
            </a:extLst>
          </p:cNvPr>
          <p:cNvSpPr txBox="1"/>
          <p:nvPr/>
        </p:nvSpPr>
        <p:spPr>
          <a:xfrm>
            <a:off x="549275" y="2790054"/>
            <a:ext cx="346710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dirty="0">
                <a:solidFill>
                  <a:schemeClr val="bg1"/>
                </a:solidFill>
                <a:latin typeface="Century Gothic" panose="020B0502020202020204" pitchFamily="34" charset="0"/>
              </a:rPr>
              <a:t>Подписывает документы на получение «Карты театрала», фотографируется</a:t>
            </a:r>
          </a:p>
        </p:txBody>
      </p:sp>
      <p:sp>
        <p:nvSpPr>
          <p:cNvPr id="24" name="TextBox 23">
            <a:extLst>
              <a:ext uri="{FF2B5EF4-FFF2-40B4-BE49-F238E27FC236}">
                <a16:creationId xmlns:a16="http://schemas.microsoft.com/office/drawing/2014/main" id="{D98058B3-5D69-4FC6-AF40-455C7455B55A}"/>
              </a:ext>
            </a:extLst>
          </p:cNvPr>
          <p:cNvSpPr txBox="1"/>
          <p:nvPr/>
        </p:nvSpPr>
        <p:spPr>
          <a:xfrm>
            <a:off x="549275" y="3353191"/>
            <a:ext cx="346710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dirty="0">
                <a:solidFill>
                  <a:schemeClr val="bg1"/>
                </a:solidFill>
                <a:latin typeface="Century Gothic" panose="020B0502020202020204" pitchFamily="34" charset="0"/>
              </a:rPr>
              <a:t>Получает виртуальную или пластиковую «Карту театрала»</a:t>
            </a:r>
          </a:p>
        </p:txBody>
      </p:sp>
      <p:sp>
        <p:nvSpPr>
          <p:cNvPr id="25" name="TextBox 24">
            <a:extLst>
              <a:ext uri="{FF2B5EF4-FFF2-40B4-BE49-F238E27FC236}">
                <a16:creationId xmlns:a16="http://schemas.microsoft.com/office/drawing/2014/main" id="{382FC9A3-B8B1-4881-9D21-22A425C6F3A0}"/>
              </a:ext>
            </a:extLst>
          </p:cNvPr>
          <p:cNvSpPr txBox="1"/>
          <p:nvPr/>
        </p:nvSpPr>
        <p:spPr>
          <a:xfrm>
            <a:off x="549275" y="3916328"/>
            <a:ext cx="346710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dirty="0">
                <a:solidFill>
                  <a:schemeClr val="bg1"/>
                </a:solidFill>
                <a:latin typeface="Century Gothic" panose="020B0502020202020204" pitchFamily="34" charset="0"/>
              </a:rPr>
              <a:t>Заходит на афишу и выбирает мероприятие</a:t>
            </a:r>
          </a:p>
        </p:txBody>
      </p:sp>
      <p:sp>
        <p:nvSpPr>
          <p:cNvPr id="26" name="TextBox 25">
            <a:extLst>
              <a:ext uri="{FF2B5EF4-FFF2-40B4-BE49-F238E27FC236}">
                <a16:creationId xmlns:a16="http://schemas.microsoft.com/office/drawing/2014/main" id="{B9E97E4B-6491-4DA8-83E1-EC8BBDC6C6D1}"/>
              </a:ext>
            </a:extLst>
          </p:cNvPr>
          <p:cNvSpPr txBox="1"/>
          <p:nvPr/>
        </p:nvSpPr>
        <p:spPr>
          <a:xfrm>
            <a:off x="549275" y="4377991"/>
            <a:ext cx="346710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1200" dirty="0">
                <a:solidFill>
                  <a:schemeClr val="bg1"/>
                </a:solidFill>
                <a:latin typeface="Century Gothic" panose="020B0502020202020204" pitchFamily="34" charset="0"/>
              </a:rPr>
              <a:t>Оплачивает покупку на сайте или в кассе с помощью «Карты театрала»</a:t>
            </a:r>
          </a:p>
        </p:txBody>
      </p:sp>
      <p:sp>
        <p:nvSpPr>
          <p:cNvPr id="27" name="Прямоугольник 26">
            <a:extLst>
              <a:ext uri="{FF2B5EF4-FFF2-40B4-BE49-F238E27FC236}">
                <a16:creationId xmlns:a16="http://schemas.microsoft.com/office/drawing/2014/main" id="{6D8F7D1B-5216-4274-8A4A-132641E6724C}"/>
              </a:ext>
            </a:extLst>
          </p:cNvPr>
          <p:cNvSpPr/>
          <p:nvPr/>
        </p:nvSpPr>
        <p:spPr>
          <a:xfrm>
            <a:off x="160448" y="2340014"/>
            <a:ext cx="295274" cy="369332"/>
          </a:xfrm>
          <a:prstGeom prst="rect">
            <a:avLst/>
          </a:prstGeom>
        </p:spPr>
        <p:txBody>
          <a:bodyPr wrap="none">
            <a:spAutoFit/>
          </a:bodyPr>
          <a:lstStyle/>
          <a:p>
            <a:pPr algn="ctr"/>
            <a:r>
              <a:rPr lang="ru-RU" b="1" dirty="0">
                <a:solidFill>
                  <a:schemeClr val="bg1"/>
                </a:solidFill>
                <a:latin typeface="Candara" panose="020E0502030303020204" pitchFamily="34" charset="0"/>
                <a:cs typeface="Aharoni" panose="02010803020104030203" pitchFamily="2" charset="-79"/>
              </a:rPr>
              <a:t>3</a:t>
            </a:r>
            <a:endParaRPr lang="ru-RU" dirty="0">
              <a:solidFill>
                <a:schemeClr val="bg1"/>
              </a:solidFill>
            </a:endParaRPr>
          </a:p>
        </p:txBody>
      </p:sp>
      <p:sp>
        <p:nvSpPr>
          <p:cNvPr id="28" name="Прямоугольник 27">
            <a:extLst>
              <a:ext uri="{FF2B5EF4-FFF2-40B4-BE49-F238E27FC236}">
                <a16:creationId xmlns:a16="http://schemas.microsoft.com/office/drawing/2014/main" id="{964F624D-F19D-4015-AE46-C93EE7E360CD}"/>
              </a:ext>
            </a:extLst>
          </p:cNvPr>
          <p:cNvSpPr/>
          <p:nvPr/>
        </p:nvSpPr>
        <p:spPr>
          <a:xfrm>
            <a:off x="154036" y="2747446"/>
            <a:ext cx="308098" cy="369332"/>
          </a:xfrm>
          <a:prstGeom prst="rect">
            <a:avLst/>
          </a:prstGeom>
        </p:spPr>
        <p:txBody>
          <a:bodyPr wrap="none">
            <a:spAutoFit/>
          </a:bodyPr>
          <a:lstStyle/>
          <a:p>
            <a:pPr algn="ctr"/>
            <a:r>
              <a:rPr lang="ru-RU" b="1" dirty="0">
                <a:solidFill>
                  <a:schemeClr val="bg1"/>
                </a:solidFill>
                <a:latin typeface="Candara" panose="020E0502030303020204" pitchFamily="34" charset="0"/>
                <a:cs typeface="Aharoni" panose="02010803020104030203" pitchFamily="2" charset="-79"/>
              </a:rPr>
              <a:t>4</a:t>
            </a:r>
            <a:endParaRPr lang="ru-RU" dirty="0">
              <a:solidFill>
                <a:schemeClr val="bg1"/>
              </a:solidFill>
            </a:endParaRPr>
          </a:p>
        </p:txBody>
      </p:sp>
      <p:sp>
        <p:nvSpPr>
          <p:cNvPr id="29" name="Прямоугольник 28">
            <a:extLst>
              <a:ext uri="{FF2B5EF4-FFF2-40B4-BE49-F238E27FC236}">
                <a16:creationId xmlns:a16="http://schemas.microsoft.com/office/drawing/2014/main" id="{F8CB17CA-11FF-415B-9195-363865CA641B}"/>
              </a:ext>
            </a:extLst>
          </p:cNvPr>
          <p:cNvSpPr/>
          <p:nvPr/>
        </p:nvSpPr>
        <p:spPr>
          <a:xfrm>
            <a:off x="161250" y="3293871"/>
            <a:ext cx="293670" cy="369332"/>
          </a:xfrm>
          <a:prstGeom prst="rect">
            <a:avLst/>
          </a:prstGeom>
        </p:spPr>
        <p:txBody>
          <a:bodyPr wrap="none">
            <a:spAutoFit/>
          </a:bodyPr>
          <a:lstStyle/>
          <a:p>
            <a:pPr algn="ctr"/>
            <a:r>
              <a:rPr lang="ru-RU" b="1" dirty="0">
                <a:solidFill>
                  <a:schemeClr val="bg1"/>
                </a:solidFill>
                <a:latin typeface="Candara" panose="020E0502030303020204" pitchFamily="34" charset="0"/>
                <a:cs typeface="Aharoni" panose="02010803020104030203" pitchFamily="2" charset="-79"/>
              </a:rPr>
              <a:t>5</a:t>
            </a:r>
            <a:endParaRPr lang="ru-RU" dirty="0">
              <a:solidFill>
                <a:schemeClr val="bg1"/>
              </a:solidFill>
            </a:endParaRPr>
          </a:p>
        </p:txBody>
      </p:sp>
      <p:sp>
        <p:nvSpPr>
          <p:cNvPr id="30" name="Прямоугольник 29">
            <a:extLst>
              <a:ext uri="{FF2B5EF4-FFF2-40B4-BE49-F238E27FC236}">
                <a16:creationId xmlns:a16="http://schemas.microsoft.com/office/drawing/2014/main" id="{73551CE2-97E5-4388-A4FA-FBCADEFE7DC9}"/>
              </a:ext>
            </a:extLst>
          </p:cNvPr>
          <p:cNvSpPr/>
          <p:nvPr/>
        </p:nvSpPr>
        <p:spPr>
          <a:xfrm>
            <a:off x="154839" y="3878396"/>
            <a:ext cx="306495" cy="369332"/>
          </a:xfrm>
          <a:prstGeom prst="rect">
            <a:avLst/>
          </a:prstGeom>
        </p:spPr>
        <p:txBody>
          <a:bodyPr wrap="none">
            <a:spAutoFit/>
          </a:bodyPr>
          <a:lstStyle/>
          <a:p>
            <a:pPr algn="ctr"/>
            <a:r>
              <a:rPr lang="ru-RU" b="1" dirty="0">
                <a:solidFill>
                  <a:schemeClr val="bg1"/>
                </a:solidFill>
                <a:latin typeface="Candara" panose="020E0502030303020204" pitchFamily="34" charset="0"/>
                <a:cs typeface="Aharoni" panose="02010803020104030203" pitchFamily="2" charset="-79"/>
              </a:rPr>
              <a:t>6</a:t>
            </a:r>
            <a:endParaRPr lang="ru-RU" dirty="0">
              <a:solidFill>
                <a:schemeClr val="bg1"/>
              </a:solidFill>
            </a:endParaRPr>
          </a:p>
        </p:txBody>
      </p:sp>
      <p:sp>
        <p:nvSpPr>
          <p:cNvPr id="31" name="Прямоугольник 30">
            <a:extLst>
              <a:ext uri="{FF2B5EF4-FFF2-40B4-BE49-F238E27FC236}">
                <a16:creationId xmlns:a16="http://schemas.microsoft.com/office/drawing/2014/main" id="{E34E7D7A-910B-4162-898E-0C7F72F11B00}"/>
              </a:ext>
            </a:extLst>
          </p:cNvPr>
          <p:cNvSpPr/>
          <p:nvPr/>
        </p:nvSpPr>
        <p:spPr>
          <a:xfrm>
            <a:off x="162053" y="4322830"/>
            <a:ext cx="292067" cy="369332"/>
          </a:xfrm>
          <a:prstGeom prst="rect">
            <a:avLst/>
          </a:prstGeom>
        </p:spPr>
        <p:txBody>
          <a:bodyPr wrap="none">
            <a:spAutoFit/>
          </a:bodyPr>
          <a:lstStyle/>
          <a:p>
            <a:pPr algn="ctr"/>
            <a:r>
              <a:rPr lang="ru-RU" b="1" dirty="0">
                <a:solidFill>
                  <a:schemeClr val="bg1"/>
                </a:solidFill>
                <a:latin typeface="Candara" panose="020E0502030303020204" pitchFamily="34" charset="0"/>
                <a:cs typeface="Aharoni" panose="02010803020104030203" pitchFamily="2" charset="-79"/>
              </a:rPr>
              <a:t>7</a:t>
            </a:r>
            <a:endParaRPr lang="ru-RU" dirty="0">
              <a:solidFill>
                <a:schemeClr val="bg1"/>
              </a:solidFill>
            </a:endParaRPr>
          </a:p>
        </p:txBody>
      </p:sp>
      <p:sp>
        <p:nvSpPr>
          <p:cNvPr id="3" name="Номер слайда 2">
            <a:extLst>
              <a:ext uri="{FF2B5EF4-FFF2-40B4-BE49-F238E27FC236}">
                <a16:creationId xmlns:a16="http://schemas.microsoft.com/office/drawing/2014/main" id="{E5CB5EA8-AF36-4913-BE37-A4EF42CBACC7}"/>
              </a:ext>
            </a:extLst>
          </p:cNvPr>
          <p:cNvSpPr>
            <a:spLocks noGrp="1"/>
          </p:cNvSpPr>
          <p:nvPr>
            <p:ph type="sldNum" sz="quarter" idx="2"/>
          </p:nvPr>
        </p:nvSpPr>
        <p:spPr/>
        <p:txBody>
          <a:bodyPr/>
          <a:lstStyle/>
          <a:p>
            <a:fld id="{86CB4B4D-7CA3-9044-876B-883B54F8677D}" type="slidenum">
              <a:rPr lang="ru-RU" smtClean="0"/>
              <a:pPr/>
              <a:t>8</a:t>
            </a:fld>
            <a:endParaRPr lang="ru-RU" dirty="0"/>
          </a:p>
        </p:txBody>
      </p:sp>
      <p:sp>
        <p:nvSpPr>
          <p:cNvPr id="2" name="Заголовок 1">
            <a:extLst>
              <a:ext uri="{FF2B5EF4-FFF2-40B4-BE49-F238E27FC236}">
                <a16:creationId xmlns:a16="http://schemas.microsoft.com/office/drawing/2014/main" id="{55FD22CA-19AD-4853-98C6-AFC44A44C3D7}"/>
              </a:ext>
            </a:extLst>
          </p:cNvPr>
          <p:cNvSpPr>
            <a:spLocks noGrp="1"/>
          </p:cNvSpPr>
          <p:nvPr>
            <p:ph type="title"/>
          </p:nvPr>
        </p:nvSpPr>
        <p:spPr/>
        <p:txBody>
          <a:bodyPr/>
          <a:lstStyle/>
          <a:p>
            <a:r>
              <a:rPr lang="ru-RU" dirty="0"/>
              <a:t>Государственная программа (4)</a:t>
            </a:r>
          </a:p>
        </p:txBody>
      </p:sp>
    </p:spTree>
    <p:extLst>
      <p:ext uri="{BB962C8B-B14F-4D97-AF65-F5344CB8AC3E}">
        <p14:creationId xmlns:p14="http://schemas.microsoft.com/office/powerpoint/2010/main" val="74303525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B2F71ADB-FB87-424D-86CB-60DF192A0A6B}"/>
              </a:ext>
            </a:extLst>
          </p:cNvPr>
          <p:cNvSpPr>
            <a:spLocks noGrp="1"/>
          </p:cNvSpPr>
          <p:nvPr>
            <p:ph type="sldNum" sz="quarter" idx="2"/>
          </p:nvPr>
        </p:nvSpPr>
        <p:spPr/>
        <p:txBody>
          <a:bodyPr/>
          <a:lstStyle/>
          <a:p>
            <a:fld id="{86CB4B4D-7CA3-9044-876B-883B54F8677D}" type="slidenum">
              <a:rPr lang="ru-RU" smtClean="0"/>
              <a:pPr/>
              <a:t>9</a:t>
            </a:fld>
            <a:endParaRPr lang="ru-RU" dirty="0"/>
          </a:p>
        </p:txBody>
      </p:sp>
      <p:sp>
        <p:nvSpPr>
          <p:cNvPr id="5" name="Заголовок 4">
            <a:extLst>
              <a:ext uri="{FF2B5EF4-FFF2-40B4-BE49-F238E27FC236}">
                <a16:creationId xmlns:a16="http://schemas.microsoft.com/office/drawing/2014/main" id="{251E590D-4942-4D68-A1EB-ECCF50D9F3F2}"/>
              </a:ext>
            </a:extLst>
          </p:cNvPr>
          <p:cNvSpPr>
            <a:spLocks noGrp="1"/>
          </p:cNvSpPr>
          <p:nvPr>
            <p:ph type="title"/>
          </p:nvPr>
        </p:nvSpPr>
        <p:spPr/>
        <p:txBody>
          <a:bodyPr>
            <a:normAutofit fontScale="90000"/>
          </a:bodyPr>
          <a:lstStyle/>
          <a:p>
            <a:r>
              <a:rPr lang="ru-RU" spc="-58" dirty="0">
                <a:solidFill>
                  <a:schemeClr val="bg1"/>
                </a:solidFill>
                <a:latin typeface="Arial" panose="020B0604020202020204" pitchFamily="34" charset="0"/>
                <a:ea typeface="DIN Pro Black"/>
                <a:cs typeface="Arial" panose="020B0604020202020204" pitchFamily="34" charset="0"/>
              </a:rPr>
              <a:t>Типовые вопросы сегодня</a:t>
            </a:r>
            <a:br>
              <a:rPr lang="ru-RU" spc="-58" dirty="0">
                <a:solidFill>
                  <a:schemeClr val="bg1"/>
                </a:solidFill>
                <a:latin typeface="Arial" panose="020B0604020202020204" pitchFamily="34" charset="0"/>
                <a:ea typeface="DIN Pro Black"/>
                <a:cs typeface="Arial" panose="020B0604020202020204" pitchFamily="34" charset="0"/>
              </a:rPr>
            </a:br>
            <a:endParaRPr lang="ru-RU" dirty="0"/>
          </a:p>
        </p:txBody>
      </p:sp>
    </p:spTree>
    <p:extLst>
      <p:ext uri="{BB962C8B-B14F-4D97-AF65-F5344CB8AC3E}">
        <p14:creationId xmlns:p14="http://schemas.microsoft.com/office/powerpoint/2010/main" val="1478512476"/>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63268</TotalTime>
  <Words>1119</Words>
  <Application>Microsoft Office PowerPoint</Application>
  <PresentationFormat>Произвольный</PresentationFormat>
  <Paragraphs>193</Paragraphs>
  <Slides>16</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Office Theme</vt:lpstr>
      <vt:lpstr>Презентация PowerPoint</vt:lpstr>
      <vt:lpstr>Государственная программа </vt:lpstr>
      <vt:lpstr>Государственная программа (1)</vt:lpstr>
      <vt:lpstr>Пушкинская карта </vt:lpstr>
      <vt:lpstr>Именной билет с отметкой при оплате пушкинской картой</vt:lpstr>
      <vt:lpstr>Государственная программа (2)</vt:lpstr>
      <vt:lpstr>Презентация PowerPoint</vt:lpstr>
      <vt:lpstr>Государственная программа (4)</vt:lpstr>
      <vt:lpstr>Типовые вопросы сегодня </vt:lpstr>
      <vt:lpstr>ТИПОВЫЕ ВОПРОСЫ от учреждений культуры или билетной системы</vt:lpstr>
      <vt:lpstr>ТИПОВЫЕ ВОПРОСЫ от учреждений культуры или билетной системы</vt:lpstr>
      <vt:lpstr>ТИПОВЫЕ ВОПРОСЫ от учреждений культуры или билетной системы</vt:lpstr>
      <vt:lpstr>ТИПОВЫЕ ВОПРОСЫ от учреждений культуры или билетной системы</vt:lpstr>
      <vt:lpstr>ТИПОВЫЕ ВОПРОСЫ от учреждений культуры или билетной системы</vt:lpstr>
      <vt:lpstr>КОНТАКТНЫЕ ЛИЦА В СЛУЧАЕ ВОПРОСОВ</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Минаев Игорь Александрович</dc:creator>
  <cp:lastModifiedBy>Andrey Ugnich</cp:lastModifiedBy>
  <cp:revision>1003</cp:revision>
  <cp:lastPrinted>2017-07-24T15:48:56Z</cp:lastPrinted>
  <dcterms:modified xsi:type="dcterms:W3CDTF">2021-07-21T18:49:46Z</dcterms:modified>
</cp:coreProperties>
</file>